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T Serif" charset="1" panose="020A0603040505020204"/>
      <p:regular r:id="rId10"/>
    </p:embeddedFont>
    <p:embeddedFont>
      <p:font typeface="PT Serif Bold" charset="1" panose="020A0703040505020204"/>
      <p:regular r:id="rId11"/>
    </p:embeddedFont>
    <p:embeddedFont>
      <p:font typeface="PT Serif Italics" charset="1" panose="020A0603040505090204"/>
      <p:regular r:id="rId12"/>
    </p:embeddedFont>
    <p:embeddedFont>
      <p:font typeface="PT Serif Bold Italics" charset="1" panose="020A0703040505090204"/>
      <p:regular r:id="rId13"/>
    </p:embeddedFont>
    <p:embeddedFont>
      <p:font typeface="Droid Serif" charset="1" panose="02020600060500020200"/>
      <p:regular r:id="rId14"/>
    </p:embeddedFont>
    <p:embeddedFont>
      <p:font typeface="Droid Serif Bold" charset="1" panose="02020800060500020200"/>
      <p:regular r:id="rId15"/>
    </p:embeddedFont>
    <p:embeddedFont>
      <p:font typeface="Droid Serif Italics" charset="1" panose="02020600060500090200"/>
      <p:regular r:id="rId16"/>
    </p:embeddedFont>
    <p:embeddedFont>
      <p:font typeface="Droid Serif Bold Italics" charset="1" panose="02020800060500090200"/>
      <p:regular r:id="rId17"/>
    </p:embeddedFont>
    <p:embeddedFont>
      <p:font typeface="Poppins" charset="1" panose="00000500000000000000"/>
      <p:regular r:id="rId18"/>
    </p:embeddedFont>
    <p:embeddedFont>
      <p:font typeface="Poppins Bold" charset="1" panose="00000800000000000000"/>
      <p:regular r:id="rId19"/>
    </p:embeddedFont>
    <p:embeddedFont>
      <p:font typeface="Poppins Italics" charset="1" panose="00000500000000000000"/>
      <p:regular r:id="rId20"/>
    </p:embeddedFont>
    <p:embeddedFont>
      <p:font typeface="Poppins Bold Italics" charset="1" panose="000008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Freeform 2" id="2"/>
          <p:cNvSpPr/>
          <p:nvPr/>
        </p:nvSpPr>
        <p:spPr>
          <a:xfrm flipH="false" flipV="false" rot="2783229">
            <a:off x="3283232" y="12682"/>
            <a:ext cx="17396952" cy="14138977"/>
          </a:xfrm>
          <a:custGeom>
            <a:avLst/>
            <a:gdLst/>
            <a:ahLst/>
            <a:cxnLst/>
            <a:rect r="r" b="b" t="t" l="l"/>
            <a:pathLst>
              <a:path h="14138977" w="17396952">
                <a:moveTo>
                  <a:pt x="0" y="0"/>
                </a:moveTo>
                <a:lnTo>
                  <a:pt x="17396952" y="0"/>
                </a:lnTo>
                <a:lnTo>
                  <a:pt x="17396952" y="14138977"/>
                </a:lnTo>
                <a:lnTo>
                  <a:pt x="0" y="141389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1303925" y="7825783"/>
            <a:ext cx="2067353" cy="0"/>
          </a:xfrm>
          <a:prstGeom prst="line">
            <a:avLst/>
          </a:prstGeom>
          <a:ln cap="rnd" w="95250">
            <a:solidFill>
              <a:srgbClr val="283035"/>
            </a:solidFill>
            <a:prstDash val="solid"/>
            <a:headEnd type="none" len="sm" w="sm"/>
            <a:tailEnd type="none" len="sm" w="sm"/>
          </a:ln>
        </p:spPr>
      </p:sp>
      <p:sp>
        <p:nvSpPr>
          <p:cNvPr name="Freeform 4" id="4"/>
          <p:cNvSpPr/>
          <p:nvPr/>
        </p:nvSpPr>
        <p:spPr>
          <a:xfrm flipH="false" flipV="false" rot="8100000">
            <a:off x="-3921445" y="1100058"/>
            <a:ext cx="10613964" cy="3840325"/>
          </a:xfrm>
          <a:custGeom>
            <a:avLst/>
            <a:gdLst/>
            <a:ahLst/>
            <a:cxnLst/>
            <a:rect r="r" b="b" t="t" l="l"/>
            <a:pathLst>
              <a:path h="3840325" w="10613964">
                <a:moveTo>
                  <a:pt x="0" y="0"/>
                </a:moveTo>
                <a:lnTo>
                  <a:pt x="10613964" y="0"/>
                </a:lnTo>
                <a:lnTo>
                  <a:pt x="10613964" y="3840325"/>
                </a:lnTo>
                <a:lnTo>
                  <a:pt x="0" y="38403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0"/>
            <a:ext cx="1433379" cy="1433379"/>
          </a:xfrm>
          <a:custGeom>
            <a:avLst/>
            <a:gdLst/>
            <a:ahLst/>
            <a:cxnLst/>
            <a:rect r="r" b="b" t="t" l="l"/>
            <a:pathLst>
              <a:path h="1433379" w="1433379">
                <a:moveTo>
                  <a:pt x="0" y="0"/>
                </a:moveTo>
                <a:lnTo>
                  <a:pt x="1433379" y="0"/>
                </a:lnTo>
                <a:lnTo>
                  <a:pt x="1433379" y="1433379"/>
                </a:lnTo>
                <a:lnTo>
                  <a:pt x="0" y="1433379"/>
                </a:lnTo>
                <a:lnTo>
                  <a:pt x="0" y="0"/>
                </a:lnTo>
                <a:close/>
              </a:path>
            </a:pathLst>
          </a:custGeom>
          <a:blipFill>
            <a:blip r:embed="rId6"/>
            <a:stretch>
              <a:fillRect l="-48057" t="-55104" r="-43390" b="-36343"/>
            </a:stretch>
          </a:blipFill>
        </p:spPr>
      </p:sp>
      <p:sp>
        <p:nvSpPr>
          <p:cNvPr name="TextBox 6" id="6"/>
          <p:cNvSpPr txBox="true"/>
          <p:nvPr/>
        </p:nvSpPr>
        <p:spPr>
          <a:xfrm rot="0">
            <a:off x="1303925" y="6226832"/>
            <a:ext cx="3561869" cy="1209675"/>
          </a:xfrm>
          <a:prstGeom prst="rect">
            <a:avLst/>
          </a:prstGeom>
        </p:spPr>
        <p:txBody>
          <a:bodyPr anchor="t" rtlCol="false" tIns="0" lIns="0" bIns="0" rIns="0">
            <a:spAutoFit/>
          </a:bodyPr>
          <a:lstStyle/>
          <a:p>
            <a:pPr>
              <a:lnSpc>
                <a:spcPts val="9000"/>
              </a:lnSpc>
            </a:pPr>
            <a:r>
              <a:rPr lang="en-US" sz="9000">
                <a:solidFill>
                  <a:srgbClr val="283035"/>
                </a:solidFill>
                <a:latin typeface="Droid Serif Bold"/>
              </a:rPr>
              <a:t>Babù</a:t>
            </a:r>
          </a:p>
        </p:txBody>
      </p:sp>
      <p:sp>
        <p:nvSpPr>
          <p:cNvPr name="TextBox 7" id="7"/>
          <p:cNvSpPr txBox="true"/>
          <p:nvPr/>
        </p:nvSpPr>
        <p:spPr>
          <a:xfrm rot="0">
            <a:off x="1303925" y="5154952"/>
            <a:ext cx="3439336" cy="567055"/>
          </a:xfrm>
          <a:prstGeom prst="rect">
            <a:avLst/>
          </a:prstGeom>
        </p:spPr>
        <p:txBody>
          <a:bodyPr anchor="t" rtlCol="false" tIns="0" lIns="0" bIns="0" rIns="0">
            <a:spAutoFit/>
          </a:bodyPr>
          <a:lstStyle/>
          <a:p>
            <a:pPr algn="r">
              <a:lnSpc>
                <a:spcPts val="4234"/>
              </a:lnSpc>
            </a:pPr>
            <a:r>
              <a:rPr lang="en-US" sz="3499">
                <a:solidFill>
                  <a:srgbClr val="545454"/>
                </a:solidFill>
                <a:latin typeface="Poppins Bold"/>
              </a:rPr>
              <a:t>DHRagon bal</a:t>
            </a:r>
            <a:r>
              <a:rPr lang="en-US" sz="3499">
                <a:solidFill>
                  <a:srgbClr val="545454"/>
                </a:solidFill>
                <a:latin typeface="Poppins"/>
              </a:rPr>
              <a:t>l   </a:t>
            </a:r>
          </a:p>
        </p:txBody>
      </p:sp>
      <p:sp>
        <p:nvSpPr>
          <p:cNvPr name="TextBox 8" id="8"/>
          <p:cNvSpPr txBox="true"/>
          <p:nvPr/>
        </p:nvSpPr>
        <p:spPr>
          <a:xfrm rot="0">
            <a:off x="14045350" y="128049"/>
            <a:ext cx="4014050" cy="2892171"/>
          </a:xfrm>
          <a:prstGeom prst="rect">
            <a:avLst/>
          </a:prstGeom>
        </p:spPr>
        <p:txBody>
          <a:bodyPr anchor="t" rtlCol="false" tIns="0" lIns="0" bIns="0" rIns="0">
            <a:spAutoFit/>
          </a:bodyPr>
          <a:lstStyle/>
          <a:p>
            <a:pPr algn="r">
              <a:lnSpc>
                <a:spcPts val="3267"/>
              </a:lnSpc>
            </a:pPr>
            <a:r>
              <a:rPr lang="en-US" sz="2700" spc="-40">
                <a:solidFill>
                  <a:srgbClr val="549AB6"/>
                </a:solidFill>
                <a:latin typeface="Poppins"/>
              </a:rPr>
              <a:t>Carlo Marlati</a:t>
            </a:r>
          </a:p>
          <a:p>
            <a:pPr algn="r">
              <a:lnSpc>
                <a:spcPts val="3267"/>
              </a:lnSpc>
            </a:pPr>
            <a:r>
              <a:rPr lang="en-US" sz="2700" spc="-40">
                <a:solidFill>
                  <a:srgbClr val="549AB6"/>
                </a:solidFill>
                <a:latin typeface="Poppins"/>
              </a:rPr>
              <a:t>Johana Havrdová</a:t>
            </a:r>
          </a:p>
          <a:p>
            <a:pPr algn="r">
              <a:lnSpc>
                <a:spcPts val="3267"/>
              </a:lnSpc>
            </a:pPr>
            <a:r>
              <a:rPr lang="en-US" sz="2700" spc="-40">
                <a:solidFill>
                  <a:srgbClr val="549AB6"/>
                </a:solidFill>
                <a:latin typeface="Poppins"/>
              </a:rPr>
              <a:t>Kateryna Korkushko</a:t>
            </a:r>
          </a:p>
          <a:p>
            <a:pPr algn="r">
              <a:lnSpc>
                <a:spcPts val="3267"/>
              </a:lnSpc>
            </a:pPr>
            <a:r>
              <a:rPr lang="en-US" sz="2700" spc="-40">
                <a:solidFill>
                  <a:srgbClr val="549AB6"/>
                </a:solidFill>
                <a:latin typeface="Poppins"/>
              </a:rPr>
              <a:t>Lorenza Amenta</a:t>
            </a:r>
          </a:p>
          <a:p>
            <a:pPr algn="r">
              <a:lnSpc>
                <a:spcPts val="3267"/>
              </a:lnSpc>
            </a:pPr>
            <a:r>
              <a:rPr lang="en-US" sz="2700" spc="-40">
                <a:solidFill>
                  <a:srgbClr val="549AB6"/>
                </a:solidFill>
                <a:latin typeface="Poppins"/>
              </a:rPr>
              <a:t>Matteo Epifano</a:t>
            </a:r>
          </a:p>
          <a:p>
            <a:pPr algn="r">
              <a:lnSpc>
                <a:spcPts val="3267"/>
              </a:lnSpc>
            </a:pPr>
            <a:r>
              <a:rPr lang="en-US" sz="2700" spc="-40">
                <a:solidFill>
                  <a:srgbClr val="549AB6"/>
                </a:solidFill>
                <a:latin typeface="Poppins"/>
              </a:rPr>
              <a:t>Mariachiara De Alberti</a:t>
            </a:r>
          </a:p>
          <a:p>
            <a:pPr algn="r">
              <a:lnSpc>
                <a:spcPts val="3267"/>
              </a:lnSpc>
            </a:pPr>
            <a:r>
              <a:rPr lang="en-US" sz="2700" spc="-40">
                <a:solidFill>
                  <a:srgbClr val="549AB6"/>
                </a:solidFill>
                <a:latin typeface="Poppins"/>
              </a:rPr>
              <a:t>Rita Fastoso</a:t>
            </a:r>
          </a:p>
        </p:txBody>
      </p:sp>
      <p:sp>
        <p:nvSpPr>
          <p:cNvPr name="TextBox 9" id="9"/>
          <p:cNvSpPr txBox="true"/>
          <p:nvPr/>
        </p:nvSpPr>
        <p:spPr>
          <a:xfrm rot="0">
            <a:off x="1303925" y="8202317"/>
            <a:ext cx="4504730" cy="717550"/>
          </a:xfrm>
          <a:prstGeom prst="rect">
            <a:avLst/>
          </a:prstGeom>
        </p:spPr>
        <p:txBody>
          <a:bodyPr anchor="t" rtlCol="false" tIns="0" lIns="0" bIns="0" rIns="0">
            <a:spAutoFit/>
          </a:bodyPr>
          <a:lstStyle/>
          <a:p>
            <a:pPr algn="ctr">
              <a:lnSpc>
                <a:spcPts val="5599"/>
              </a:lnSpc>
              <a:spcBef>
                <a:spcPct val="0"/>
              </a:spcBef>
            </a:pPr>
            <a:r>
              <a:rPr lang="en-US" sz="3999">
                <a:solidFill>
                  <a:srgbClr val="549AB6"/>
                </a:solidFill>
                <a:latin typeface="Poppins"/>
              </a:rPr>
              <a:t>The group project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TextBox 2" id="2"/>
          <p:cNvSpPr txBox="true"/>
          <p:nvPr/>
        </p:nvSpPr>
        <p:spPr>
          <a:xfrm rot="0">
            <a:off x="119976" y="466725"/>
            <a:ext cx="1817447" cy="428625"/>
          </a:xfrm>
          <a:prstGeom prst="rect">
            <a:avLst/>
          </a:prstGeom>
        </p:spPr>
        <p:txBody>
          <a:bodyPr anchor="t" rtlCol="false" tIns="0" lIns="0" bIns="0" rIns="0">
            <a:spAutoFit/>
          </a:bodyPr>
          <a:lstStyle/>
          <a:p>
            <a:pPr>
              <a:lnSpc>
                <a:spcPts val="3000"/>
              </a:lnSpc>
            </a:pPr>
            <a:r>
              <a:rPr lang="en-US" sz="3000">
                <a:solidFill>
                  <a:srgbClr val="549AB6"/>
                </a:solidFill>
                <a:latin typeface="Poppins Bold"/>
              </a:rPr>
              <a:t>Discover</a:t>
            </a:r>
          </a:p>
        </p:txBody>
      </p:sp>
      <p:sp>
        <p:nvSpPr>
          <p:cNvPr name="TextBox 3" id="3"/>
          <p:cNvSpPr txBox="true"/>
          <p:nvPr/>
        </p:nvSpPr>
        <p:spPr>
          <a:xfrm rot="0">
            <a:off x="6874732" y="323850"/>
            <a:ext cx="8352568" cy="409575"/>
          </a:xfrm>
          <a:prstGeom prst="rect">
            <a:avLst/>
          </a:prstGeom>
        </p:spPr>
        <p:txBody>
          <a:bodyPr anchor="t" rtlCol="false" tIns="0" lIns="0" bIns="0" rIns="0">
            <a:spAutoFit/>
          </a:bodyPr>
          <a:lstStyle/>
          <a:p>
            <a:pPr>
              <a:lnSpc>
                <a:spcPts val="3000"/>
              </a:lnSpc>
            </a:pPr>
            <a:r>
              <a:rPr lang="en-US" sz="3000">
                <a:solidFill>
                  <a:srgbClr val="283035"/>
                </a:solidFill>
                <a:latin typeface="Droid Serif Bold"/>
              </a:rPr>
              <a:t>1. DESCRIBE THE NETWORK STRUCTURE.</a:t>
            </a:r>
          </a:p>
        </p:txBody>
      </p:sp>
      <p:sp>
        <p:nvSpPr>
          <p:cNvPr name="TextBox 4" id="4"/>
          <p:cNvSpPr txBox="true"/>
          <p:nvPr/>
        </p:nvSpPr>
        <p:spPr>
          <a:xfrm rot="0">
            <a:off x="321891" y="1200150"/>
            <a:ext cx="11135651" cy="3417590"/>
          </a:xfrm>
          <a:prstGeom prst="rect">
            <a:avLst/>
          </a:prstGeom>
        </p:spPr>
        <p:txBody>
          <a:bodyPr anchor="t" rtlCol="false" tIns="0" lIns="0" bIns="0" rIns="0">
            <a:spAutoFit/>
          </a:bodyPr>
          <a:lstStyle/>
          <a:p>
            <a:pPr algn="just">
              <a:lnSpc>
                <a:spcPts val="3059"/>
              </a:lnSpc>
            </a:pPr>
            <a:r>
              <a:rPr lang="en-US" sz="1912">
                <a:solidFill>
                  <a:srgbClr val="545454"/>
                </a:solidFill>
                <a:latin typeface="Poppins"/>
              </a:rPr>
              <a:t>First of all, we </a:t>
            </a:r>
            <a:r>
              <a:rPr lang="en-US" sz="1912">
                <a:solidFill>
                  <a:srgbClr val="545454"/>
                </a:solidFill>
                <a:latin typeface="Poppins Bold"/>
              </a:rPr>
              <a:t>uploaded</a:t>
            </a:r>
            <a:r>
              <a:rPr lang="en-US" sz="1912">
                <a:solidFill>
                  <a:srgbClr val="545454"/>
                </a:solidFill>
                <a:latin typeface="Poppins"/>
              </a:rPr>
              <a:t> and </a:t>
            </a:r>
            <a:r>
              <a:rPr lang="en-US" sz="1912">
                <a:solidFill>
                  <a:srgbClr val="545454"/>
                </a:solidFill>
                <a:latin typeface="Poppins Bold"/>
              </a:rPr>
              <a:t>visualized</a:t>
            </a:r>
            <a:r>
              <a:rPr lang="en-US" sz="1912">
                <a:solidFill>
                  <a:srgbClr val="545454"/>
                </a:solidFill>
                <a:latin typeface="Poppins"/>
              </a:rPr>
              <a:t> the network with Cytoscape, then we </a:t>
            </a:r>
            <a:r>
              <a:rPr lang="en-US" sz="1912">
                <a:solidFill>
                  <a:srgbClr val="545454"/>
                </a:solidFill>
                <a:latin typeface="Poppins Bold"/>
              </a:rPr>
              <a:t>colored the nodes</a:t>
            </a:r>
            <a:r>
              <a:rPr lang="en-US" sz="1912">
                <a:solidFill>
                  <a:srgbClr val="545454"/>
                </a:solidFill>
                <a:latin typeface="Poppins"/>
              </a:rPr>
              <a:t> according to their role attribute (see slide 4 for the legend) and </a:t>
            </a:r>
            <a:r>
              <a:rPr lang="en-US" sz="1912">
                <a:solidFill>
                  <a:srgbClr val="545454"/>
                </a:solidFill>
                <a:latin typeface="Poppins Bold"/>
              </a:rPr>
              <a:t>applied a layout</a:t>
            </a:r>
            <a:r>
              <a:rPr lang="en-US" sz="1912">
                <a:solidFill>
                  <a:srgbClr val="545454"/>
                </a:solidFill>
                <a:latin typeface="Poppins"/>
              </a:rPr>
              <a:t> that uses the frequency of interaction to discriminate between nodes. </a:t>
            </a:r>
            <a:r>
              <a:rPr lang="en-US" sz="1912">
                <a:solidFill>
                  <a:srgbClr val="545454"/>
                </a:solidFill>
                <a:latin typeface="Poppins"/>
              </a:rPr>
              <a:t>After trying different layouts, we chose </a:t>
            </a:r>
            <a:r>
              <a:rPr lang="en-US" sz="1912">
                <a:solidFill>
                  <a:srgbClr val="545454"/>
                </a:solidFill>
                <a:latin typeface="Poppins Bold"/>
              </a:rPr>
              <a:t>“Edge-weighted spring embedded layout”</a:t>
            </a:r>
            <a:r>
              <a:rPr lang="en-US" sz="1912">
                <a:solidFill>
                  <a:srgbClr val="545454"/>
                </a:solidFill>
                <a:latin typeface="Poppins"/>
              </a:rPr>
              <a:t> (using frequency to discriminate between the nodes) because visually we preferred it with respect to other layouts. When analyzing the network structure, we </a:t>
            </a:r>
            <a:r>
              <a:rPr lang="en-US" sz="1912">
                <a:solidFill>
                  <a:srgbClr val="545454"/>
                </a:solidFill>
                <a:latin typeface="Poppins Bold"/>
              </a:rPr>
              <a:t>found no evidence of isolated nodes</a:t>
            </a:r>
            <a:r>
              <a:rPr lang="en-US" sz="1912">
                <a:solidFill>
                  <a:srgbClr val="545454"/>
                </a:solidFill>
                <a:latin typeface="Poppins"/>
              </a:rPr>
              <a:t>, which means nodes that have </a:t>
            </a:r>
            <a:r>
              <a:rPr lang="en-US" sz="1912">
                <a:solidFill>
                  <a:srgbClr val="545454"/>
                </a:solidFill>
                <a:latin typeface="Poppins Bold"/>
              </a:rPr>
              <a:t>zero edgecount</a:t>
            </a:r>
            <a:r>
              <a:rPr lang="en-US" sz="1912">
                <a:solidFill>
                  <a:srgbClr val="545454"/>
                </a:solidFill>
                <a:latin typeface="Poppins"/>
              </a:rPr>
              <a:t>. However, we did notice some peripheral nodes (nodes that have relatively few connections compared to other nodes in the network).</a:t>
            </a:r>
          </a:p>
          <a:p>
            <a:pPr algn="just">
              <a:lnSpc>
                <a:spcPts val="3059"/>
              </a:lnSpc>
            </a:pPr>
          </a:p>
        </p:txBody>
      </p:sp>
      <p:sp>
        <p:nvSpPr>
          <p:cNvPr name="AutoShape 5" id="5"/>
          <p:cNvSpPr/>
          <p:nvPr/>
        </p:nvSpPr>
        <p:spPr>
          <a:xfrm>
            <a:off x="6874732" y="1009650"/>
            <a:ext cx="2067353" cy="0"/>
          </a:xfrm>
          <a:prstGeom prst="line">
            <a:avLst/>
          </a:prstGeom>
          <a:ln cap="rnd" w="95250">
            <a:solidFill>
              <a:srgbClr val="283035"/>
            </a:solidFill>
            <a:prstDash val="solid"/>
            <a:headEnd type="none" len="sm" w="sm"/>
            <a:tailEnd type="none" len="sm" w="sm"/>
          </a:ln>
        </p:spPr>
      </p:sp>
      <p:sp>
        <p:nvSpPr>
          <p:cNvPr name="Freeform 6" id="6"/>
          <p:cNvSpPr/>
          <p:nvPr/>
        </p:nvSpPr>
        <p:spPr>
          <a:xfrm flipH="true" flipV="false" rot="1960146">
            <a:off x="-1795483" y="-6200736"/>
            <a:ext cx="9942740" cy="8080736"/>
          </a:xfrm>
          <a:custGeom>
            <a:avLst/>
            <a:gdLst/>
            <a:ahLst/>
            <a:cxnLst/>
            <a:rect r="r" b="b" t="t" l="l"/>
            <a:pathLst>
              <a:path h="8080736" w="9942740">
                <a:moveTo>
                  <a:pt x="9942740" y="0"/>
                </a:moveTo>
                <a:lnTo>
                  <a:pt x="0" y="0"/>
                </a:lnTo>
                <a:lnTo>
                  <a:pt x="0" y="8080736"/>
                </a:lnTo>
                <a:lnTo>
                  <a:pt x="9942740" y="8080736"/>
                </a:lnTo>
                <a:lnTo>
                  <a:pt x="99427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613245" y="895350"/>
            <a:ext cx="5423074" cy="4695743"/>
          </a:xfrm>
          <a:custGeom>
            <a:avLst/>
            <a:gdLst/>
            <a:ahLst/>
            <a:cxnLst/>
            <a:rect r="r" b="b" t="t" l="l"/>
            <a:pathLst>
              <a:path h="4695743" w="5423074">
                <a:moveTo>
                  <a:pt x="0" y="0"/>
                </a:moveTo>
                <a:lnTo>
                  <a:pt x="5423074" y="0"/>
                </a:lnTo>
                <a:lnTo>
                  <a:pt x="5423074" y="4695743"/>
                </a:lnTo>
                <a:lnTo>
                  <a:pt x="0" y="4695743"/>
                </a:lnTo>
                <a:lnTo>
                  <a:pt x="0" y="0"/>
                </a:lnTo>
                <a:close/>
              </a:path>
            </a:pathLst>
          </a:custGeom>
          <a:blipFill>
            <a:blip r:embed="rId4"/>
            <a:stretch>
              <a:fillRect l="0" t="-724" r="0" b="-724"/>
            </a:stretch>
          </a:blipFill>
        </p:spPr>
      </p:sp>
      <p:sp>
        <p:nvSpPr>
          <p:cNvPr name="Freeform 8" id="8"/>
          <p:cNvSpPr/>
          <p:nvPr/>
        </p:nvSpPr>
        <p:spPr>
          <a:xfrm flipH="false" flipV="false" rot="0">
            <a:off x="321891" y="5852795"/>
            <a:ext cx="4411054" cy="4030244"/>
          </a:xfrm>
          <a:custGeom>
            <a:avLst/>
            <a:gdLst/>
            <a:ahLst/>
            <a:cxnLst/>
            <a:rect r="r" b="b" t="t" l="l"/>
            <a:pathLst>
              <a:path h="4030244" w="4411054">
                <a:moveTo>
                  <a:pt x="0" y="0"/>
                </a:moveTo>
                <a:lnTo>
                  <a:pt x="4411055" y="0"/>
                </a:lnTo>
                <a:lnTo>
                  <a:pt x="4411055" y="4030244"/>
                </a:lnTo>
                <a:lnTo>
                  <a:pt x="0" y="4030244"/>
                </a:lnTo>
                <a:lnTo>
                  <a:pt x="0" y="0"/>
                </a:lnTo>
                <a:close/>
              </a:path>
            </a:pathLst>
          </a:custGeom>
          <a:blipFill>
            <a:blip r:embed="rId5"/>
            <a:stretch>
              <a:fillRect l="0" t="-111" r="0" b="-111"/>
            </a:stretch>
          </a:blipFill>
        </p:spPr>
      </p:sp>
      <p:sp>
        <p:nvSpPr>
          <p:cNvPr name="TextBox 9" id="9"/>
          <p:cNvSpPr txBox="true"/>
          <p:nvPr/>
        </p:nvSpPr>
        <p:spPr>
          <a:xfrm rot="0">
            <a:off x="4805856" y="6599257"/>
            <a:ext cx="13303373" cy="3283782"/>
          </a:xfrm>
          <a:prstGeom prst="rect">
            <a:avLst/>
          </a:prstGeom>
        </p:spPr>
        <p:txBody>
          <a:bodyPr anchor="t" rtlCol="false" tIns="0" lIns="0" bIns="0" rIns="0">
            <a:spAutoFit/>
          </a:bodyPr>
          <a:lstStyle/>
          <a:p>
            <a:pPr algn="just">
              <a:lnSpc>
                <a:spcPts val="2632"/>
              </a:lnSpc>
              <a:spcBef>
                <a:spcPct val="0"/>
              </a:spcBef>
            </a:pPr>
            <a:r>
              <a:rPr lang="en-US" sz="1880">
                <a:solidFill>
                  <a:srgbClr val="545454"/>
                </a:solidFill>
                <a:latin typeface="Poppins"/>
              </a:rPr>
              <a:t>There are</a:t>
            </a:r>
            <a:r>
              <a:rPr lang="en-US" sz="1880">
                <a:solidFill>
                  <a:srgbClr val="545454"/>
                </a:solidFill>
                <a:latin typeface="Poppins Bold"/>
              </a:rPr>
              <a:t> different metrics</a:t>
            </a:r>
            <a:r>
              <a:rPr lang="en-US" sz="1880">
                <a:solidFill>
                  <a:srgbClr val="545454"/>
                </a:solidFill>
                <a:latin typeface="Poppins"/>
              </a:rPr>
              <a:t> that highlight which are the peripheral nodes, for instance degree centrality and betweenness centrality. We represented the node sizes according to these 2 metrics.</a:t>
            </a:r>
          </a:p>
          <a:p>
            <a:pPr algn="just" marL="405954" indent="-202977" lvl="1">
              <a:lnSpc>
                <a:spcPts val="2632"/>
              </a:lnSpc>
              <a:spcBef>
                <a:spcPct val="0"/>
              </a:spcBef>
              <a:buFont typeface="Arial"/>
              <a:buChar char="•"/>
            </a:pPr>
            <a:r>
              <a:rPr lang="en-US" sz="1880">
                <a:solidFill>
                  <a:srgbClr val="545454"/>
                </a:solidFill>
                <a:latin typeface="Poppins Bold"/>
              </a:rPr>
              <a:t>Degree centrality</a:t>
            </a:r>
            <a:r>
              <a:rPr lang="en-US" sz="1880">
                <a:solidFill>
                  <a:srgbClr val="545454"/>
                </a:solidFill>
                <a:latin typeface="Poppins"/>
              </a:rPr>
              <a:t> measures the number of edges connected to a node. </a:t>
            </a:r>
            <a:r>
              <a:rPr lang="en-US" sz="1880">
                <a:solidFill>
                  <a:srgbClr val="545454"/>
                </a:solidFill>
                <a:latin typeface="Poppins Bold"/>
              </a:rPr>
              <a:t>Nodes with a low degree centrality</a:t>
            </a:r>
            <a:r>
              <a:rPr lang="en-US" sz="1880">
                <a:solidFill>
                  <a:srgbClr val="545454"/>
                </a:solidFill>
                <a:latin typeface="Poppins"/>
              </a:rPr>
              <a:t> are likely to be peripheral nodes, as they have </a:t>
            </a:r>
            <a:r>
              <a:rPr lang="en-US" sz="1880">
                <a:solidFill>
                  <a:srgbClr val="545454"/>
                </a:solidFill>
                <a:latin typeface="Poppins Bold"/>
              </a:rPr>
              <a:t>fewer connections</a:t>
            </a:r>
            <a:r>
              <a:rPr lang="en-US" sz="1880">
                <a:solidFill>
                  <a:srgbClr val="545454"/>
                </a:solidFill>
                <a:latin typeface="Poppins"/>
              </a:rPr>
              <a:t> compared to other nodes in the network.  [graph 1]</a:t>
            </a:r>
          </a:p>
          <a:p>
            <a:pPr algn="just" marL="405954" indent="-202977" lvl="1">
              <a:lnSpc>
                <a:spcPts val="2632"/>
              </a:lnSpc>
              <a:spcBef>
                <a:spcPct val="0"/>
              </a:spcBef>
              <a:buFont typeface="Arial"/>
              <a:buChar char="•"/>
            </a:pPr>
            <a:r>
              <a:rPr lang="en-US" sz="1880">
                <a:solidFill>
                  <a:srgbClr val="545454"/>
                </a:solidFill>
                <a:latin typeface="Poppins Bold"/>
              </a:rPr>
              <a:t>Betweenness centrality</a:t>
            </a:r>
            <a:r>
              <a:rPr lang="en-US" sz="1880">
                <a:solidFill>
                  <a:srgbClr val="545454"/>
                </a:solidFill>
                <a:latin typeface="Poppins"/>
              </a:rPr>
              <a:t> measures the </a:t>
            </a:r>
            <a:r>
              <a:rPr lang="en-US" sz="1880">
                <a:solidFill>
                  <a:srgbClr val="545454"/>
                </a:solidFill>
                <a:latin typeface="Poppins Bold"/>
              </a:rPr>
              <a:t>extent</a:t>
            </a:r>
            <a:r>
              <a:rPr lang="en-US" sz="1880">
                <a:solidFill>
                  <a:srgbClr val="545454"/>
                </a:solidFill>
                <a:latin typeface="Poppins"/>
              </a:rPr>
              <a:t> to which a node lies on the shortest paths between other nodes. Nodes with low betweenness centrality are less likely to be on the main paths of communication and can be considered </a:t>
            </a:r>
            <a:r>
              <a:rPr lang="en-US" sz="1880">
                <a:solidFill>
                  <a:srgbClr val="545454"/>
                </a:solidFill>
                <a:latin typeface="Poppins Bold"/>
              </a:rPr>
              <a:t>peripheral</a:t>
            </a:r>
            <a:r>
              <a:rPr lang="en-US" sz="1880">
                <a:solidFill>
                  <a:srgbClr val="545454"/>
                </a:solidFill>
                <a:latin typeface="Poppins"/>
              </a:rPr>
              <a:t>. [graph 2]</a:t>
            </a:r>
          </a:p>
          <a:p>
            <a:pPr algn="just">
              <a:lnSpc>
                <a:spcPts val="2632"/>
              </a:lnSpc>
              <a:spcBef>
                <a:spcPct val="0"/>
              </a:spcBef>
            </a:pPr>
            <a:r>
              <a:rPr lang="en-US" sz="1880">
                <a:solidFill>
                  <a:srgbClr val="545454"/>
                </a:solidFill>
                <a:latin typeface="Poppins"/>
              </a:rPr>
              <a:t>Taking a look at the two options above, we preferred using </a:t>
            </a:r>
            <a:r>
              <a:rPr lang="en-US" sz="1880">
                <a:solidFill>
                  <a:srgbClr val="545454"/>
                </a:solidFill>
                <a:latin typeface="Poppins Bold"/>
              </a:rPr>
              <a:t>“degree”</a:t>
            </a:r>
            <a:r>
              <a:rPr lang="en-US" sz="1880">
                <a:solidFill>
                  <a:srgbClr val="545454"/>
                </a:solidFill>
                <a:latin typeface="Poppins"/>
              </a:rPr>
              <a:t> as the final metric for the nodes’ size. We believe the size of the node DM1, using betweenness metric, is too big and it could be misleading. [graph 2]</a:t>
            </a:r>
          </a:p>
        </p:txBody>
      </p:sp>
      <p:sp>
        <p:nvSpPr>
          <p:cNvPr name="TextBox 10" id="10"/>
          <p:cNvSpPr txBox="true"/>
          <p:nvPr/>
        </p:nvSpPr>
        <p:spPr>
          <a:xfrm rot="0">
            <a:off x="12796419" y="1228725"/>
            <a:ext cx="1022896" cy="325755"/>
          </a:xfrm>
          <a:prstGeom prst="rect">
            <a:avLst/>
          </a:prstGeom>
        </p:spPr>
        <p:txBody>
          <a:bodyPr anchor="t" rtlCol="false" tIns="0" lIns="0" bIns="0" rIns="0">
            <a:spAutoFit/>
          </a:bodyPr>
          <a:lstStyle/>
          <a:p>
            <a:pPr algn="ctr">
              <a:lnSpc>
                <a:spcPts val="2520"/>
              </a:lnSpc>
              <a:spcBef>
                <a:spcPct val="0"/>
              </a:spcBef>
            </a:pPr>
            <a:r>
              <a:rPr lang="en-US" sz="1800">
                <a:solidFill>
                  <a:srgbClr val="549AB6"/>
                </a:solidFill>
                <a:latin typeface="Poppins"/>
              </a:rPr>
              <a:t>[graph 1]</a:t>
            </a:r>
          </a:p>
        </p:txBody>
      </p:sp>
      <p:sp>
        <p:nvSpPr>
          <p:cNvPr name="TextBox 11" id="11"/>
          <p:cNvSpPr txBox="true"/>
          <p:nvPr/>
        </p:nvSpPr>
        <p:spPr>
          <a:xfrm rot="0">
            <a:off x="488156" y="5501862"/>
            <a:ext cx="1081088" cy="325755"/>
          </a:xfrm>
          <a:prstGeom prst="rect">
            <a:avLst/>
          </a:prstGeom>
        </p:spPr>
        <p:txBody>
          <a:bodyPr anchor="t" rtlCol="false" tIns="0" lIns="0" bIns="0" rIns="0">
            <a:spAutoFit/>
          </a:bodyPr>
          <a:lstStyle/>
          <a:p>
            <a:pPr algn="ctr">
              <a:lnSpc>
                <a:spcPts val="2520"/>
              </a:lnSpc>
              <a:spcBef>
                <a:spcPct val="0"/>
              </a:spcBef>
            </a:pPr>
            <a:r>
              <a:rPr lang="en-US" sz="1800">
                <a:solidFill>
                  <a:srgbClr val="549AB6"/>
                </a:solidFill>
                <a:latin typeface="Poppins"/>
              </a:rPr>
              <a:t>[graph 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Freeform 2" id="2"/>
          <p:cNvSpPr/>
          <p:nvPr/>
        </p:nvSpPr>
        <p:spPr>
          <a:xfrm flipH="true" flipV="true" rot="963913">
            <a:off x="7896453" y="-7550941"/>
            <a:ext cx="12537422" cy="10189505"/>
          </a:xfrm>
          <a:custGeom>
            <a:avLst/>
            <a:gdLst/>
            <a:ahLst/>
            <a:cxnLst/>
            <a:rect r="r" b="b" t="t" l="l"/>
            <a:pathLst>
              <a:path h="10189505" w="12537422">
                <a:moveTo>
                  <a:pt x="12537422" y="10189505"/>
                </a:moveTo>
                <a:lnTo>
                  <a:pt x="0" y="10189505"/>
                </a:lnTo>
                <a:lnTo>
                  <a:pt x="0" y="0"/>
                </a:lnTo>
                <a:lnTo>
                  <a:pt x="12537422" y="0"/>
                </a:lnTo>
                <a:lnTo>
                  <a:pt x="12537422" y="1018950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2286240" y="1273175"/>
            <a:ext cx="2067353" cy="0"/>
          </a:xfrm>
          <a:prstGeom prst="line">
            <a:avLst/>
          </a:prstGeom>
          <a:ln cap="rnd" w="95250">
            <a:solidFill>
              <a:srgbClr val="283035"/>
            </a:solidFill>
            <a:prstDash val="solid"/>
            <a:headEnd type="none" len="sm" w="sm"/>
            <a:tailEnd type="none" len="sm" w="sm"/>
          </a:ln>
        </p:spPr>
      </p:sp>
      <p:sp>
        <p:nvSpPr>
          <p:cNvPr name="TextBox 4" id="4"/>
          <p:cNvSpPr txBox="true"/>
          <p:nvPr/>
        </p:nvSpPr>
        <p:spPr>
          <a:xfrm rot="0">
            <a:off x="2286240" y="533400"/>
            <a:ext cx="6587530" cy="400050"/>
          </a:xfrm>
          <a:prstGeom prst="rect">
            <a:avLst/>
          </a:prstGeom>
        </p:spPr>
        <p:txBody>
          <a:bodyPr anchor="t" rtlCol="false" tIns="0" lIns="0" bIns="0" rIns="0">
            <a:spAutoFit/>
          </a:bodyPr>
          <a:lstStyle/>
          <a:p>
            <a:pPr>
              <a:lnSpc>
                <a:spcPts val="3000"/>
              </a:lnSpc>
            </a:pPr>
            <a:r>
              <a:rPr lang="en-US" sz="3000">
                <a:solidFill>
                  <a:srgbClr val="283035"/>
                </a:solidFill>
                <a:latin typeface="PT Serif Bold"/>
              </a:rPr>
              <a:t>2. INTERPRET THE FINDINGS. </a:t>
            </a:r>
          </a:p>
        </p:txBody>
      </p:sp>
      <p:sp>
        <p:nvSpPr>
          <p:cNvPr name="TextBox 5" id="5"/>
          <p:cNvSpPr txBox="true"/>
          <p:nvPr/>
        </p:nvSpPr>
        <p:spPr>
          <a:xfrm rot="0">
            <a:off x="297328" y="1720224"/>
            <a:ext cx="17693343" cy="8074024"/>
          </a:xfrm>
          <a:prstGeom prst="rect">
            <a:avLst/>
          </a:prstGeom>
        </p:spPr>
        <p:txBody>
          <a:bodyPr anchor="t" rtlCol="false" tIns="0" lIns="0" bIns="0" rIns="0">
            <a:spAutoFit/>
          </a:bodyPr>
          <a:lstStyle/>
          <a:p>
            <a:pPr algn="just">
              <a:lnSpc>
                <a:spcPts val="4000"/>
              </a:lnSpc>
            </a:pPr>
            <a:r>
              <a:rPr lang="en-US" sz="2500">
                <a:solidFill>
                  <a:srgbClr val="545454"/>
                </a:solidFill>
                <a:latin typeface="Poppins"/>
              </a:rPr>
              <a:t>Looking at the voice </a:t>
            </a:r>
            <a:r>
              <a:rPr lang="en-US" sz="2500">
                <a:solidFill>
                  <a:srgbClr val="545454"/>
                </a:solidFill>
                <a:latin typeface="Poppins Bold"/>
              </a:rPr>
              <a:t>“edgecount” </a:t>
            </a:r>
            <a:r>
              <a:rPr lang="en-US" sz="2500">
                <a:solidFill>
                  <a:srgbClr val="545454"/>
                </a:solidFill>
                <a:latin typeface="Poppins"/>
              </a:rPr>
              <a:t>on the table panel (this shows the number of connections within the network), nodes </a:t>
            </a:r>
            <a:r>
              <a:rPr lang="en-US" sz="2500">
                <a:solidFill>
                  <a:srgbClr val="549AB6"/>
                </a:solidFill>
                <a:latin typeface="Poppins Bold Italics"/>
              </a:rPr>
              <a:t>DM2</a:t>
            </a:r>
            <a:r>
              <a:rPr lang="en-US" sz="2500">
                <a:solidFill>
                  <a:srgbClr val="545454"/>
                </a:solidFill>
                <a:latin typeface="Poppins"/>
              </a:rPr>
              <a:t> and </a:t>
            </a:r>
            <a:r>
              <a:rPr lang="en-US" sz="2500">
                <a:solidFill>
                  <a:srgbClr val="549AB6"/>
                </a:solidFill>
                <a:latin typeface="Poppins Bold Italics"/>
              </a:rPr>
              <a:t>DM6</a:t>
            </a:r>
            <a:r>
              <a:rPr lang="en-US" sz="2500">
                <a:solidFill>
                  <a:srgbClr val="545454"/>
                </a:solidFill>
                <a:latin typeface="Poppins"/>
              </a:rPr>
              <a:t> have only </a:t>
            </a:r>
            <a:r>
              <a:rPr lang="en-US" sz="2500">
                <a:solidFill>
                  <a:srgbClr val="545454"/>
                </a:solidFill>
                <a:latin typeface="Poppins Bold"/>
              </a:rPr>
              <a:t>2</a:t>
            </a:r>
            <a:r>
              <a:rPr lang="en-US" sz="2500">
                <a:solidFill>
                  <a:srgbClr val="545454"/>
                </a:solidFill>
                <a:latin typeface="Poppins"/>
              </a:rPr>
              <a:t> links, </a:t>
            </a:r>
            <a:r>
              <a:rPr lang="en-US" sz="2500">
                <a:solidFill>
                  <a:srgbClr val="549AB6"/>
                </a:solidFill>
                <a:latin typeface="Poppins Bold Italics"/>
              </a:rPr>
              <a:t>DM3</a:t>
            </a:r>
            <a:r>
              <a:rPr lang="en-US" sz="2500">
                <a:solidFill>
                  <a:srgbClr val="545454"/>
                </a:solidFill>
                <a:latin typeface="Poppins"/>
              </a:rPr>
              <a:t> and </a:t>
            </a:r>
            <a:r>
              <a:rPr lang="en-US" sz="2500">
                <a:solidFill>
                  <a:srgbClr val="549AB6"/>
                </a:solidFill>
                <a:latin typeface="Poppins Bold Italics"/>
              </a:rPr>
              <a:t>DM5</a:t>
            </a:r>
            <a:r>
              <a:rPr lang="en-US" sz="2500">
                <a:solidFill>
                  <a:srgbClr val="545454"/>
                </a:solidFill>
                <a:latin typeface="Poppins"/>
              </a:rPr>
              <a:t> only have </a:t>
            </a:r>
            <a:r>
              <a:rPr lang="en-US" sz="2500">
                <a:solidFill>
                  <a:srgbClr val="545454"/>
                </a:solidFill>
                <a:latin typeface="Poppins Bold"/>
              </a:rPr>
              <a:t>3</a:t>
            </a:r>
            <a:r>
              <a:rPr lang="en-US" sz="2500">
                <a:solidFill>
                  <a:srgbClr val="545454"/>
                </a:solidFill>
                <a:latin typeface="Poppins"/>
              </a:rPr>
              <a:t> links, </a:t>
            </a:r>
            <a:r>
              <a:rPr lang="en-US" sz="2500">
                <a:solidFill>
                  <a:srgbClr val="549AB6"/>
                </a:solidFill>
                <a:latin typeface="Poppins Bold Italics"/>
              </a:rPr>
              <a:t>DM4</a:t>
            </a:r>
            <a:r>
              <a:rPr lang="en-US" sz="2500">
                <a:solidFill>
                  <a:srgbClr val="545454"/>
                </a:solidFill>
                <a:latin typeface="Poppins"/>
              </a:rPr>
              <a:t> has </a:t>
            </a:r>
            <a:r>
              <a:rPr lang="en-US" sz="2500">
                <a:solidFill>
                  <a:srgbClr val="545454"/>
                </a:solidFill>
                <a:latin typeface="Poppins Bold"/>
              </a:rPr>
              <a:t>5</a:t>
            </a:r>
            <a:r>
              <a:rPr lang="en-US" sz="2500">
                <a:solidFill>
                  <a:srgbClr val="545454"/>
                </a:solidFill>
                <a:latin typeface="Poppins"/>
              </a:rPr>
              <a:t> links while </a:t>
            </a:r>
          </a:p>
          <a:p>
            <a:pPr algn="just">
              <a:lnSpc>
                <a:spcPts val="4000"/>
              </a:lnSpc>
            </a:pPr>
            <a:r>
              <a:rPr lang="en-US" sz="2500">
                <a:solidFill>
                  <a:srgbClr val="549AB6"/>
                </a:solidFill>
                <a:latin typeface="Poppins Bold Italics"/>
              </a:rPr>
              <a:t>DM7</a:t>
            </a:r>
            <a:r>
              <a:rPr lang="en-US" sz="2500">
                <a:solidFill>
                  <a:srgbClr val="545454"/>
                </a:solidFill>
                <a:latin typeface="Poppins"/>
              </a:rPr>
              <a:t> has </a:t>
            </a:r>
            <a:r>
              <a:rPr lang="en-US" sz="2500">
                <a:solidFill>
                  <a:srgbClr val="545454"/>
                </a:solidFill>
                <a:latin typeface="Poppins Bold"/>
              </a:rPr>
              <a:t>11</a:t>
            </a:r>
            <a:r>
              <a:rPr lang="en-US" sz="2500">
                <a:solidFill>
                  <a:srgbClr val="545454"/>
                </a:solidFill>
                <a:latin typeface="Poppins"/>
              </a:rPr>
              <a:t> and </a:t>
            </a:r>
            <a:r>
              <a:rPr lang="en-US" sz="2500">
                <a:solidFill>
                  <a:srgbClr val="549AB6"/>
                </a:solidFill>
                <a:latin typeface="Poppins Bold Italics"/>
              </a:rPr>
              <a:t>DM1</a:t>
            </a:r>
            <a:r>
              <a:rPr lang="en-US" sz="2500">
                <a:solidFill>
                  <a:srgbClr val="545454"/>
                </a:solidFill>
                <a:latin typeface="Poppins Bold Italics"/>
              </a:rPr>
              <a:t> </a:t>
            </a:r>
            <a:r>
              <a:rPr lang="en-US" sz="2500">
                <a:solidFill>
                  <a:srgbClr val="545454"/>
                </a:solidFill>
                <a:latin typeface="Poppins"/>
              </a:rPr>
              <a:t>has </a:t>
            </a:r>
            <a:r>
              <a:rPr lang="en-US" sz="2500">
                <a:solidFill>
                  <a:srgbClr val="545454"/>
                </a:solidFill>
                <a:latin typeface="Poppins Bold"/>
              </a:rPr>
              <a:t>12</a:t>
            </a:r>
            <a:r>
              <a:rPr lang="en-US" sz="2500">
                <a:solidFill>
                  <a:srgbClr val="545454"/>
                </a:solidFill>
                <a:latin typeface="Poppins"/>
              </a:rPr>
              <a:t>.</a:t>
            </a:r>
          </a:p>
          <a:p>
            <a:pPr algn="just">
              <a:lnSpc>
                <a:spcPts val="4000"/>
              </a:lnSpc>
            </a:pPr>
          </a:p>
          <a:p>
            <a:pPr algn="just" marL="539753" indent="-269876" lvl="1">
              <a:lnSpc>
                <a:spcPts val="4000"/>
              </a:lnSpc>
              <a:buFont typeface="Arial"/>
              <a:buChar char="•"/>
            </a:pPr>
            <a:r>
              <a:rPr lang="en-US" sz="2500">
                <a:solidFill>
                  <a:srgbClr val="545454"/>
                </a:solidFill>
                <a:latin typeface="Poppins Bold"/>
              </a:rPr>
              <a:t>MAIN CRITICALITY: </a:t>
            </a:r>
            <a:r>
              <a:rPr lang="en-US" sz="2500">
                <a:solidFill>
                  <a:srgbClr val="545454"/>
                </a:solidFill>
                <a:latin typeface="Poppins"/>
              </a:rPr>
              <a:t>the majority of the digital marketing specialists appears to be quite peripheral compared to the other nodes of the network. In particular:</a:t>
            </a:r>
          </a:p>
          <a:p>
            <a:pPr algn="just" marL="539753" indent="-269876" lvl="1">
              <a:lnSpc>
                <a:spcPts val="4000"/>
              </a:lnSpc>
              <a:buFont typeface="Arial"/>
              <a:buChar char="•"/>
            </a:pPr>
            <a:r>
              <a:rPr lang="en-US" sz="2500">
                <a:solidFill>
                  <a:srgbClr val="545454"/>
                </a:solidFill>
                <a:latin typeface="Poppins Bold"/>
              </a:rPr>
              <a:t>DIGITAL MARKETING SPECIALISTS DM2, DM6 and DM7</a:t>
            </a:r>
            <a:r>
              <a:rPr lang="en-US" sz="2500">
                <a:solidFill>
                  <a:srgbClr val="545454"/>
                </a:solidFill>
                <a:latin typeface="Poppins"/>
              </a:rPr>
              <a:t> have some links with other functions (marketing specialists and designers), but they are not connected between them and to their boss (DM1) </a:t>
            </a:r>
            <a:r>
              <a:rPr lang="en-US" sz="2500">
                <a:solidFill>
                  <a:srgbClr val="549AB6"/>
                </a:solidFill>
                <a:latin typeface="Poppins"/>
              </a:rPr>
              <a:t>&gt;&gt;&gt;</a:t>
            </a:r>
            <a:r>
              <a:rPr lang="en-US" sz="2500">
                <a:solidFill>
                  <a:srgbClr val="549AB6"/>
                </a:solidFill>
                <a:latin typeface="Poppins Bold"/>
              </a:rPr>
              <a:t> it is crucial that they communicate between them</a:t>
            </a:r>
            <a:r>
              <a:rPr lang="en-US" sz="2500">
                <a:solidFill>
                  <a:srgbClr val="549AB6"/>
                </a:solidFill>
                <a:latin typeface="Poppins"/>
              </a:rPr>
              <a:t> </a:t>
            </a:r>
            <a:r>
              <a:rPr lang="en-US" sz="2500">
                <a:solidFill>
                  <a:srgbClr val="549AB6"/>
                </a:solidFill>
                <a:latin typeface="Poppins Bold"/>
              </a:rPr>
              <a:t>and that they have a relationship with their boss!</a:t>
            </a:r>
          </a:p>
          <a:p>
            <a:pPr algn="just">
              <a:lnSpc>
                <a:spcPts val="4000"/>
              </a:lnSpc>
            </a:pPr>
            <a:r>
              <a:rPr lang="en-US" sz="2500">
                <a:solidFill>
                  <a:srgbClr val="545454"/>
                </a:solidFill>
                <a:latin typeface="Poppins"/>
              </a:rPr>
              <a:t>(note: they are also not connected to the other digital marketing specialists DM3 DM4 DM5)</a:t>
            </a:r>
          </a:p>
          <a:p>
            <a:pPr algn="just" marL="539753" indent="-269876" lvl="1">
              <a:lnSpc>
                <a:spcPts val="4000"/>
              </a:lnSpc>
              <a:buFont typeface="Arial"/>
              <a:buChar char="•"/>
            </a:pPr>
            <a:r>
              <a:rPr lang="en-US" sz="2500">
                <a:solidFill>
                  <a:srgbClr val="545454"/>
                </a:solidFill>
                <a:latin typeface="Poppins"/>
              </a:rPr>
              <a:t> </a:t>
            </a:r>
            <a:r>
              <a:rPr lang="en-US" sz="2500">
                <a:solidFill>
                  <a:srgbClr val="545454"/>
                </a:solidFill>
                <a:latin typeface="Poppins Bold"/>
              </a:rPr>
              <a:t>DIGITAL MARKETING SPECIALISTS DM3 DM4 DM5 : </a:t>
            </a:r>
            <a:r>
              <a:rPr lang="en-US" sz="2500">
                <a:solidFill>
                  <a:srgbClr val="545454"/>
                </a:solidFill>
                <a:latin typeface="Poppins"/>
              </a:rPr>
              <a:t>these roles are also in a peripheral position but at least they are connected between them and their boss (DM1). </a:t>
            </a:r>
            <a:r>
              <a:rPr lang="en-US" sz="2500">
                <a:solidFill>
                  <a:srgbClr val="549AB6"/>
                </a:solidFill>
                <a:latin typeface="Poppins"/>
              </a:rPr>
              <a:t>&gt;&gt;&gt; what about the communication with other functions?</a:t>
            </a:r>
          </a:p>
          <a:p>
            <a:pPr algn="just">
              <a:lnSpc>
                <a:spcPts val="4000"/>
              </a:lnSpc>
            </a:pPr>
            <a:r>
              <a:rPr lang="en-US" sz="2500">
                <a:solidFill>
                  <a:srgbClr val="545454"/>
                </a:solidFill>
                <a:latin typeface="Poppins"/>
              </a:rPr>
              <a:t> On the next slide there is the final output of our network analysis. </a:t>
            </a:r>
          </a:p>
          <a:p>
            <a:pPr algn="just">
              <a:lnSpc>
                <a:spcPts val="4000"/>
              </a:lnSpc>
            </a:pPr>
          </a:p>
          <a:p>
            <a:pPr algn="just">
              <a:lnSpc>
                <a:spcPts val="4000"/>
              </a:lnSpc>
            </a:pPr>
            <a:r>
              <a:rPr lang="en-US" sz="2500">
                <a:solidFill>
                  <a:srgbClr val="545454"/>
                </a:solidFill>
                <a:latin typeface="Poppins Bold Italics"/>
              </a:rPr>
              <a:t>(note: in the final output we changed the colors and used a darker tone for the manager of each area)</a:t>
            </a:r>
          </a:p>
        </p:txBody>
      </p:sp>
      <p:sp>
        <p:nvSpPr>
          <p:cNvPr name="TextBox 6" id="6"/>
          <p:cNvSpPr txBox="true"/>
          <p:nvPr/>
        </p:nvSpPr>
        <p:spPr>
          <a:xfrm rot="0">
            <a:off x="119976" y="504825"/>
            <a:ext cx="1817447" cy="428625"/>
          </a:xfrm>
          <a:prstGeom prst="rect">
            <a:avLst/>
          </a:prstGeom>
        </p:spPr>
        <p:txBody>
          <a:bodyPr anchor="t" rtlCol="false" tIns="0" lIns="0" bIns="0" rIns="0">
            <a:spAutoFit/>
          </a:bodyPr>
          <a:lstStyle/>
          <a:p>
            <a:pPr>
              <a:lnSpc>
                <a:spcPts val="3000"/>
              </a:lnSpc>
            </a:pPr>
            <a:r>
              <a:rPr lang="en-US" sz="3000">
                <a:solidFill>
                  <a:srgbClr val="549AB6"/>
                </a:solidFill>
                <a:latin typeface="Poppins Bold"/>
              </a:rPr>
              <a:t>Discover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Freeform 2" id="2"/>
          <p:cNvSpPr/>
          <p:nvPr/>
        </p:nvSpPr>
        <p:spPr>
          <a:xfrm flipH="false" flipV="false" rot="-3913186">
            <a:off x="-5382877" y="-4834190"/>
            <a:ext cx="12823155" cy="4639650"/>
          </a:xfrm>
          <a:custGeom>
            <a:avLst/>
            <a:gdLst/>
            <a:ahLst/>
            <a:cxnLst/>
            <a:rect r="r" b="b" t="t" l="l"/>
            <a:pathLst>
              <a:path h="4639650" w="12823155">
                <a:moveTo>
                  <a:pt x="0" y="0"/>
                </a:moveTo>
                <a:lnTo>
                  <a:pt x="12823154" y="0"/>
                </a:lnTo>
                <a:lnTo>
                  <a:pt x="12823154" y="4639651"/>
                </a:lnTo>
                <a:lnTo>
                  <a:pt x="0" y="4639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846490">
            <a:off x="10019514" y="10851346"/>
            <a:ext cx="11395767" cy="4123196"/>
          </a:xfrm>
          <a:custGeom>
            <a:avLst/>
            <a:gdLst/>
            <a:ahLst/>
            <a:cxnLst/>
            <a:rect r="r" b="b" t="t" l="l"/>
            <a:pathLst>
              <a:path h="4123196" w="11395767">
                <a:moveTo>
                  <a:pt x="0" y="0"/>
                </a:moveTo>
                <a:lnTo>
                  <a:pt x="11395767" y="0"/>
                </a:lnTo>
                <a:lnTo>
                  <a:pt x="11395767" y="4123196"/>
                </a:lnTo>
                <a:lnTo>
                  <a:pt x="0" y="41231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728219"/>
            <a:ext cx="10057030" cy="8830563"/>
          </a:xfrm>
          <a:custGeom>
            <a:avLst/>
            <a:gdLst/>
            <a:ahLst/>
            <a:cxnLst/>
            <a:rect r="r" b="b" t="t" l="l"/>
            <a:pathLst>
              <a:path h="8830563" w="10057030">
                <a:moveTo>
                  <a:pt x="0" y="0"/>
                </a:moveTo>
                <a:lnTo>
                  <a:pt x="10057030" y="0"/>
                </a:lnTo>
                <a:lnTo>
                  <a:pt x="10057030" y="8830562"/>
                </a:lnTo>
                <a:lnTo>
                  <a:pt x="0" y="8830562"/>
                </a:lnTo>
                <a:lnTo>
                  <a:pt x="0" y="0"/>
                </a:lnTo>
                <a:close/>
              </a:path>
            </a:pathLst>
          </a:custGeom>
          <a:blipFill>
            <a:blip r:embed="rId4"/>
            <a:stretch>
              <a:fillRect l="-13" t="0" r="-13" b="0"/>
            </a:stretch>
          </a:blipFill>
        </p:spPr>
      </p:sp>
      <p:sp>
        <p:nvSpPr>
          <p:cNvPr name="TextBox 5" id="5"/>
          <p:cNvSpPr txBox="true"/>
          <p:nvPr/>
        </p:nvSpPr>
        <p:spPr>
          <a:xfrm rot="0">
            <a:off x="10434966" y="1913061"/>
            <a:ext cx="2620127" cy="698499"/>
          </a:xfrm>
          <a:prstGeom prst="rect">
            <a:avLst/>
          </a:prstGeom>
        </p:spPr>
        <p:txBody>
          <a:bodyPr anchor="t" rtlCol="false" tIns="0" lIns="0" bIns="0" rIns="0">
            <a:spAutoFit/>
          </a:bodyPr>
          <a:lstStyle/>
          <a:p>
            <a:pPr>
              <a:lnSpc>
                <a:spcPts val="4999"/>
              </a:lnSpc>
            </a:pPr>
            <a:r>
              <a:rPr lang="en-US" sz="4999">
                <a:solidFill>
                  <a:srgbClr val="549AB6"/>
                </a:solidFill>
                <a:latin typeface="Poppins Bold"/>
              </a:rPr>
              <a:t>Legend</a:t>
            </a:r>
          </a:p>
        </p:txBody>
      </p:sp>
      <p:sp>
        <p:nvSpPr>
          <p:cNvPr name="TextBox 6" id="6"/>
          <p:cNvSpPr txBox="true"/>
          <p:nvPr/>
        </p:nvSpPr>
        <p:spPr>
          <a:xfrm rot="0">
            <a:off x="10434966" y="2661458"/>
            <a:ext cx="7309544" cy="5769631"/>
          </a:xfrm>
          <a:prstGeom prst="rect">
            <a:avLst/>
          </a:prstGeom>
        </p:spPr>
        <p:txBody>
          <a:bodyPr anchor="t" rtlCol="false" tIns="0" lIns="0" bIns="0" rIns="0">
            <a:spAutoFit/>
          </a:bodyPr>
          <a:lstStyle/>
          <a:p>
            <a:pPr algn="just">
              <a:lnSpc>
                <a:spcPts val="4819"/>
              </a:lnSpc>
            </a:pPr>
            <a:r>
              <a:rPr lang="en-US" sz="3012">
                <a:solidFill>
                  <a:srgbClr val="545454"/>
                </a:solidFill>
                <a:latin typeface="Poppins Bold"/>
              </a:rPr>
              <a:t>Green</a:t>
            </a:r>
            <a:r>
              <a:rPr lang="en-US" sz="3012">
                <a:solidFill>
                  <a:srgbClr val="545454"/>
                </a:solidFill>
                <a:latin typeface="Poppins"/>
              </a:rPr>
              <a:t>: digital marketing specialists</a:t>
            </a:r>
          </a:p>
          <a:p>
            <a:pPr algn="just" marL="585540" indent="-292770" lvl="1">
              <a:lnSpc>
                <a:spcPts val="4339"/>
              </a:lnSpc>
              <a:buFont typeface="Arial"/>
              <a:buChar char="•"/>
            </a:pPr>
            <a:r>
              <a:rPr lang="en-US" sz="2712" u="sng">
                <a:solidFill>
                  <a:srgbClr val="545454"/>
                </a:solidFill>
                <a:latin typeface="Poppins"/>
              </a:rPr>
              <a:t>Dark green</a:t>
            </a:r>
            <a:r>
              <a:rPr lang="en-US" sz="2712">
                <a:solidFill>
                  <a:srgbClr val="545454"/>
                </a:solidFill>
                <a:latin typeface="Poppins"/>
              </a:rPr>
              <a:t>: digital marketing manager</a:t>
            </a:r>
          </a:p>
          <a:p>
            <a:pPr algn="just">
              <a:lnSpc>
                <a:spcPts val="4819"/>
              </a:lnSpc>
            </a:pPr>
            <a:r>
              <a:rPr lang="en-US" sz="3012">
                <a:solidFill>
                  <a:srgbClr val="545454"/>
                </a:solidFill>
                <a:latin typeface="Poppins Bold"/>
              </a:rPr>
              <a:t>Lilac</a:t>
            </a:r>
            <a:r>
              <a:rPr lang="en-US" sz="3012">
                <a:solidFill>
                  <a:srgbClr val="545454"/>
                </a:solidFill>
                <a:latin typeface="Poppins"/>
              </a:rPr>
              <a:t>: sales specialists</a:t>
            </a:r>
          </a:p>
          <a:p>
            <a:pPr algn="just" marL="585540" indent="-292770" lvl="1">
              <a:lnSpc>
                <a:spcPts val="4339"/>
              </a:lnSpc>
              <a:buFont typeface="Arial"/>
              <a:buChar char="•"/>
            </a:pPr>
            <a:r>
              <a:rPr lang="en-US" sz="2712" u="sng">
                <a:solidFill>
                  <a:srgbClr val="545454"/>
                </a:solidFill>
                <a:latin typeface="Poppins"/>
              </a:rPr>
              <a:t>Purple</a:t>
            </a:r>
            <a:r>
              <a:rPr lang="en-US" sz="2712">
                <a:solidFill>
                  <a:srgbClr val="545454"/>
                </a:solidFill>
                <a:latin typeface="Poppins"/>
              </a:rPr>
              <a:t>: sales manager</a:t>
            </a:r>
          </a:p>
          <a:p>
            <a:pPr algn="just">
              <a:lnSpc>
                <a:spcPts val="4819"/>
              </a:lnSpc>
            </a:pPr>
            <a:r>
              <a:rPr lang="en-US" sz="3012">
                <a:solidFill>
                  <a:srgbClr val="545454"/>
                </a:solidFill>
                <a:latin typeface="Poppins Bold"/>
              </a:rPr>
              <a:t>Light blue</a:t>
            </a:r>
            <a:r>
              <a:rPr lang="en-US" sz="3012">
                <a:solidFill>
                  <a:srgbClr val="545454"/>
                </a:solidFill>
                <a:latin typeface="Poppins"/>
              </a:rPr>
              <a:t>: IT specialists</a:t>
            </a:r>
          </a:p>
          <a:p>
            <a:pPr algn="just" marL="585540" indent="-292770" lvl="1">
              <a:lnSpc>
                <a:spcPts val="4339"/>
              </a:lnSpc>
              <a:buFont typeface="Arial"/>
              <a:buChar char="•"/>
            </a:pPr>
            <a:r>
              <a:rPr lang="en-US" sz="2712" u="sng">
                <a:solidFill>
                  <a:srgbClr val="545454"/>
                </a:solidFill>
                <a:latin typeface="Poppins"/>
              </a:rPr>
              <a:t>Blue</a:t>
            </a:r>
            <a:r>
              <a:rPr lang="en-US" sz="2712">
                <a:solidFill>
                  <a:srgbClr val="545454"/>
                </a:solidFill>
                <a:latin typeface="Poppins"/>
              </a:rPr>
              <a:t>: IT manager</a:t>
            </a:r>
          </a:p>
          <a:p>
            <a:pPr algn="just">
              <a:lnSpc>
                <a:spcPts val="4819"/>
              </a:lnSpc>
            </a:pPr>
            <a:r>
              <a:rPr lang="en-US" sz="3012">
                <a:solidFill>
                  <a:srgbClr val="545454"/>
                </a:solidFill>
                <a:latin typeface="Poppins Bold"/>
              </a:rPr>
              <a:t>Yellow</a:t>
            </a:r>
            <a:r>
              <a:rPr lang="en-US" sz="3012">
                <a:solidFill>
                  <a:srgbClr val="545454"/>
                </a:solidFill>
                <a:latin typeface="Poppins"/>
              </a:rPr>
              <a:t>: designers</a:t>
            </a:r>
          </a:p>
          <a:p>
            <a:pPr algn="just" marL="585540" indent="-292770" lvl="1">
              <a:lnSpc>
                <a:spcPts val="4339"/>
              </a:lnSpc>
              <a:buFont typeface="Arial"/>
              <a:buChar char="•"/>
            </a:pPr>
            <a:r>
              <a:rPr lang="en-US" sz="2712" u="sng">
                <a:solidFill>
                  <a:srgbClr val="545454"/>
                </a:solidFill>
                <a:latin typeface="Poppins"/>
              </a:rPr>
              <a:t>Deep yellow</a:t>
            </a:r>
            <a:r>
              <a:rPr lang="en-US" sz="2712">
                <a:solidFill>
                  <a:srgbClr val="545454"/>
                </a:solidFill>
                <a:latin typeface="Poppins"/>
              </a:rPr>
              <a:t>: creative manager</a:t>
            </a:r>
          </a:p>
          <a:p>
            <a:pPr algn="just">
              <a:lnSpc>
                <a:spcPts val="4819"/>
              </a:lnSpc>
            </a:pPr>
            <a:r>
              <a:rPr lang="en-US" sz="3012">
                <a:solidFill>
                  <a:srgbClr val="545454"/>
                </a:solidFill>
                <a:latin typeface="Poppins Bold"/>
              </a:rPr>
              <a:t>Light orange</a:t>
            </a:r>
            <a:r>
              <a:rPr lang="en-US" sz="3012">
                <a:solidFill>
                  <a:srgbClr val="545454"/>
                </a:solidFill>
                <a:latin typeface="Poppins"/>
              </a:rPr>
              <a:t>: marketing specialists</a:t>
            </a:r>
          </a:p>
          <a:p>
            <a:pPr algn="just" marL="585540" indent="-292770" lvl="1">
              <a:lnSpc>
                <a:spcPts val="4339"/>
              </a:lnSpc>
              <a:buFont typeface="Arial"/>
              <a:buChar char="•"/>
            </a:pPr>
            <a:r>
              <a:rPr lang="en-US" sz="2712" u="sng">
                <a:solidFill>
                  <a:srgbClr val="545454"/>
                </a:solidFill>
                <a:latin typeface="Poppins"/>
              </a:rPr>
              <a:t>Orange</a:t>
            </a:r>
            <a:r>
              <a:rPr lang="en-US" sz="2712">
                <a:solidFill>
                  <a:srgbClr val="545454"/>
                </a:solidFill>
                <a:latin typeface="Poppins"/>
              </a:rPr>
              <a:t>: marketing manager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TextBox 2" id="2"/>
          <p:cNvSpPr txBox="true"/>
          <p:nvPr/>
        </p:nvSpPr>
        <p:spPr>
          <a:xfrm rot="0">
            <a:off x="86719" y="1199515"/>
            <a:ext cx="18114562" cy="9068435"/>
          </a:xfrm>
          <a:prstGeom prst="rect">
            <a:avLst/>
          </a:prstGeom>
        </p:spPr>
        <p:txBody>
          <a:bodyPr anchor="t" rtlCol="false" tIns="0" lIns="0" bIns="0" rIns="0">
            <a:spAutoFit/>
          </a:bodyPr>
          <a:lstStyle/>
          <a:p>
            <a:pPr algn="just" marL="399416" indent="-199708" lvl="1">
              <a:lnSpc>
                <a:spcPts val="2590"/>
              </a:lnSpc>
              <a:buFont typeface="Arial"/>
              <a:buChar char="•"/>
            </a:pPr>
            <a:r>
              <a:rPr lang="en-US" sz="1850">
                <a:solidFill>
                  <a:srgbClr val="545454"/>
                </a:solidFill>
                <a:latin typeface="Poppins Bold"/>
              </a:rPr>
              <a:t>Turnover remains high;</a:t>
            </a:r>
            <a:r>
              <a:rPr lang="en-US" sz="1850">
                <a:solidFill>
                  <a:srgbClr val="09202E"/>
                </a:solidFill>
                <a:latin typeface="Poppins Bold"/>
              </a:rPr>
              <a:t> </a:t>
            </a:r>
            <a:r>
              <a:rPr lang="en-US" sz="1850">
                <a:solidFill>
                  <a:srgbClr val="545454"/>
                </a:solidFill>
                <a:latin typeface="Poppins"/>
              </a:rPr>
              <a:t>if nothing changes, the high turnover ratio will definitely not decrease over time. This is the</a:t>
            </a:r>
            <a:r>
              <a:rPr lang="en-US" sz="1850">
                <a:solidFill>
                  <a:srgbClr val="09202E"/>
                </a:solidFill>
                <a:latin typeface="Poppins"/>
              </a:rPr>
              <a:t> </a:t>
            </a:r>
            <a:r>
              <a:rPr lang="en-US" sz="1850">
                <a:solidFill>
                  <a:srgbClr val="549AB6"/>
                </a:solidFill>
                <a:latin typeface="Poppins Bold"/>
              </a:rPr>
              <a:t>key problem</a:t>
            </a:r>
            <a:r>
              <a:rPr lang="en-US" sz="1850">
                <a:solidFill>
                  <a:srgbClr val="09202E"/>
                </a:solidFill>
                <a:latin typeface="Poppins"/>
              </a:rPr>
              <a:t> </a:t>
            </a:r>
            <a:r>
              <a:rPr lang="en-US" sz="1850">
                <a:solidFill>
                  <a:srgbClr val="545454"/>
                </a:solidFill>
                <a:latin typeface="Poppins"/>
              </a:rPr>
              <a:t>and it is a </a:t>
            </a:r>
            <a:r>
              <a:rPr lang="en-US" sz="1850">
                <a:solidFill>
                  <a:srgbClr val="549AB6"/>
                </a:solidFill>
                <a:latin typeface="Poppins Bold"/>
              </a:rPr>
              <a:t>structural issue</a:t>
            </a:r>
            <a:r>
              <a:rPr lang="en-US" sz="1850">
                <a:solidFill>
                  <a:srgbClr val="09202E"/>
                </a:solidFill>
                <a:latin typeface="Poppins"/>
              </a:rPr>
              <a:t> </a:t>
            </a:r>
            <a:r>
              <a:rPr lang="en-US" sz="1850">
                <a:solidFill>
                  <a:srgbClr val="545454"/>
                </a:solidFill>
                <a:latin typeface="Poppins"/>
              </a:rPr>
              <a:t>and not a phenomenon related to contextual factors, which means that it is very unlikely to be temporary. </a:t>
            </a:r>
          </a:p>
          <a:p>
            <a:pPr algn="just" marL="399416" indent="-199708" lvl="1">
              <a:lnSpc>
                <a:spcPts val="2590"/>
              </a:lnSpc>
              <a:buFont typeface="Arial"/>
              <a:buChar char="•"/>
            </a:pPr>
            <a:r>
              <a:rPr lang="en-US" sz="1850">
                <a:solidFill>
                  <a:srgbClr val="545454"/>
                </a:solidFill>
                <a:latin typeface="Poppins Bold"/>
              </a:rPr>
              <a:t>Lower engagement and low job satisfaction:</a:t>
            </a:r>
            <a:r>
              <a:rPr lang="en-US" sz="1850">
                <a:solidFill>
                  <a:srgbClr val="545454"/>
                </a:solidFill>
                <a:latin typeface="Poppins"/>
              </a:rPr>
              <a:t> a high turnover, as well as a social network where key individuals are kept peripheral, will lead to an</a:t>
            </a:r>
            <a:r>
              <a:rPr lang="en-US" sz="1850">
                <a:solidFill>
                  <a:srgbClr val="09202E"/>
                </a:solidFill>
                <a:latin typeface="Poppins"/>
              </a:rPr>
              <a:t> </a:t>
            </a:r>
            <a:r>
              <a:rPr lang="en-US" sz="1850">
                <a:solidFill>
                  <a:srgbClr val="549AB6"/>
                </a:solidFill>
                <a:latin typeface="Poppins Bold"/>
              </a:rPr>
              <a:t>environment that does not promote putting efforts in socializing and creating new links.</a:t>
            </a:r>
            <a:r>
              <a:rPr lang="en-US" sz="1850">
                <a:solidFill>
                  <a:srgbClr val="09202E"/>
                </a:solidFill>
                <a:latin typeface="Poppins"/>
              </a:rPr>
              <a:t> </a:t>
            </a:r>
            <a:r>
              <a:rPr lang="en-US" sz="1850">
                <a:solidFill>
                  <a:srgbClr val="545454"/>
                </a:solidFill>
                <a:latin typeface="Poppins"/>
              </a:rPr>
              <a:t>For example, employees won’t know if the newly hired person will stay in the company for a long time, promoting uncertainty. All this together leads to the perception of a workplace that does not care for its employees, which has been proven to be one of the main drivers of low job satisfaction. This can manifest in the form of</a:t>
            </a:r>
            <a:r>
              <a:rPr lang="en-US" sz="1850">
                <a:solidFill>
                  <a:srgbClr val="09202E"/>
                </a:solidFill>
                <a:latin typeface="Poppins"/>
              </a:rPr>
              <a:t> </a:t>
            </a:r>
            <a:r>
              <a:rPr lang="en-US" sz="1850">
                <a:solidFill>
                  <a:srgbClr val="549AB6"/>
                </a:solidFill>
                <a:latin typeface="Poppins Bold"/>
              </a:rPr>
              <a:t>quiet quitting</a:t>
            </a:r>
            <a:r>
              <a:rPr lang="en-US" sz="1850">
                <a:solidFill>
                  <a:srgbClr val="09202E"/>
                </a:solidFill>
                <a:latin typeface="Poppins"/>
              </a:rPr>
              <a:t> </a:t>
            </a:r>
            <a:r>
              <a:rPr lang="en-US" sz="1850">
                <a:solidFill>
                  <a:srgbClr val="545454"/>
                </a:solidFill>
                <a:latin typeface="Poppins"/>
              </a:rPr>
              <a:t>even among employees belonging to other units, with potentially catastrophic consequences.</a:t>
            </a:r>
          </a:p>
          <a:p>
            <a:pPr algn="just" marL="399416" indent="-199708" lvl="1">
              <a:lnSpc>
                <a:spcPts val="2590"/>
              </a:lnSpc>
              <a:buFont typeface="Arial"/>
              <a:buChar char="•"/>
            </a:pPr>
            <a:r>
              <a:rPr lang="en-US" sz="1850">
                <a:solidFill>
                  <a:srgbClr val="545454"/>
                </a:solidFill>
                <a:latin typeface="Poppins Bold"/>
              </a:rPr>
              <a:t>Well-being and psychological risks:</a:t>
            </a:r>
            <a:r>
              <a:rPr lang="en-US" sz="1850">
                <a:solidFill>
                  <a:srgbClr val="545454"/>
                </a:solidFill>
                <a:latin typeface="Poppins"/>
              </a:rPr>
              <a:t> a fragmented social network may lead to </a:t>
            </a:r>
            <a:r>
              <a:rPr lang="en-US" sz="1850">
                <a:solidFill>
                  <a:srgbClr val="549AB6"/>
                </a:solidFill>
                <a:latin typeface="Poppins Bold"/>
              </a:rPr>
              <a:t>alienation</a:t>
            </a:r>
            <a:r>
              <a:rPr lang="en-US" sz="1850">
                <a:solidFill>
                  <a:srgbClr val="09202E"/>
                </a:solidFill>
                <a:latin typeface="Poppins"/>
              </a:rPr>
              <a:t> </a:t>
            </a:r>
            <a:r>
              <a:rPr lang="en-US" sz="1850">
                <a:solidFill>
                  <a:srgbClr val="545454"/>
                </a:solidFill>
                <a:latin typeface="Poppins"/>
              </a:rPr>
              <a:t>for some employees, given the lack of clarity regarding the hierarchical structure and the congested information flows. Employees that don’t know who to talk to and who to cooperate with will </a:t>
            </a:r>
            <a:r>
              <a:rPr lang="en-US" sz="1850">
                <a:solidFill>
                  <a:srgbClr val="549AB6"/>
                </a:solidFill>
                <a:latin typeface="Poppins Bold"/>
              </a:rPr>
              <a:t>feel abandoned</a:t>
            </a:r>
            <a:r>
              <a:rPr lang="en-US" sz="1850">
                <a:solidFill>
                  <a:srgbClr val="09202E"/>
                </a:solidFill>
                <a:latin typeface="Poppins"/>
              </a:rPr>
              <a:t> </a:t>
            </a:r>
            <a:r>
              <a:rPr lang="en-US" sz="1850">
                <a:solidFill>
                  <a:srgbClr val="545454"/>
                </a:solidFill>
                <a:latin typeface="Poppins"/>
              </a:rPr>
              <a:t>by their company.</a:t>
            </a:r>
          </a:p>
          <a:p>
            <a:pPr algn="just" marL="399416" indent="-199708" lvl="1">
              <a:lnSpc>
                <a:spcPts val="2590"/>
              </a:lnSpc>
              <a:buFont typeface="Arial"/>
              <a:buChar char="•"/>
            </a:pPr>
            <a:r>
              <a:rPr lang="en-US" sz="1850">
                <a:solidFill>
                  <a:srgbClr val="545454"/>
                </a:solidFill>
                <a:latin typeface="Poppins Bold"/>
              </a:rPr>
              <a:t>Contagion theory:</a:t>
            </a:r>
            <a:r>
              <a:rPr lang="en-US" sz="1850">
                <a:solidFill>
                  <a:srgbClr val="545454"/>
                </a:solidFill>
                <a:latin typeface="Poppins"/>
              </a:rPr>
              <a:t> this theory suggests that an employee’s propensity to leave a job can be influenced by whether other employees have also left their jobs or are intending to do so.</a:t>
            </a:r>
            <a:r>
              <a:rPr lang="en-US" sz="1850">
                <a:solidFill>
                  <a:srgbClr val="09202E"/>
                </a:solidFill>
                <a:latin typeface="Poppins"/>
              </a:rPr>
              <a:t> </a:t>
            </a:r>
            <a:r>
              <a:rPr lang="en-US" sz="1850">
                <a:solidFill>
                  <a:srgbClr val="549AB6"/>
                </a:solidFill>
                <a:latin typeface="Poppins Bold"/>
              </a:rPr>
              <a:t>Employees compare themselves and their attitudes to others</a:t>
            </a:r>
            <a:r>
              <a:rPr lang="en-US" sz="1850">
                <a:solidFill>
                  <a:srgbClr val="545454"/>
                </a:solidFill>
                <a:latin typeface="Poppins"/>
              </a:rPr>
              <a:t> to determine if they should leave. This provides both an additional explanation to the high turnover ratio, and at the same time constitutes an additional challenge, suggesting that the turnover ratio should be minimised.</a:t>
            </a:r>
            <a:r>
              <a:rPr lang="en-US" sz="1850">
                <a:solidFill>
                  <a:srgbClr val="09202E"/>
                </a:solidFill>
                <a:latin typeface="Poppins"/>
              </a:rPr>
              <a:t> </a:t>
            </a:r>
            <a:r>
              <a:rPr lang="en-US" sz="1850">
                <a:solidFill>
                  <a:srgbClr val="549AB6"/>
                </a:solidFill>
                <a:latin typeface="Poppins Italics"/>
              </a:rPr>
              <a:t>[8, pp. 252]</a:t>
            </a:r>
          </a:p>
          <a:p>
            <a:pPr algn="just" marL="399416" indent="-199708" lvl="1">
              <a:lnSpc>
                <a:spcPts val="2590"/>
              </a:lnSpc>
              <a:buFont typeface="Arial"/>
              <a:buChar char="•"/>
            </a:pPr>
            <a:r>
              <a:rPr lang="en-US" sz="1850">
                <a:solidFill>
                  <a:srgbClr val="545454"/>
                </a:solidFill>
                <a:latin typeface="Poppins Bold"/>
              </a:rPr>
              <a:t>Peripherality:</a:t>
            </a:r>
            <a:r>
              <a:rPr lang="en-US" sz="1850">
                <a:solidFill>
                  <a:srgbClr val="545454"/>
                </a:solidFill>
                <a:latin typeface="Poppins"/>
              </a:rPr>
              <a:t> research shows clearly that the average</a:t>
            </a:r>
            <a:r>
              <a:rPr lang="en-US" sz="1850">
                <a:solidFill>
                  <a:srgbClr val="09202E"/>
                </a:solidFill>
                <a:latin typeface="Poppins"/>
              </a:rPr>
              <a:t> </a:t>
            </a:r>
            <a:r>
              <a:rPr lang="en-US" sz="1850">
                <a:solidFill>
                  <a:srgbClr val="549AB6"/>
                </a:solidFill>
                <a:latin typeface="Poppins Bold"/>
              </a:rPr>
              <a:t>number of connections</a:t>
            </a:r>
            <a:r>
              <a:rPr lang="en-US" sz="1850">
                <a:solidFill>
                  <a:srgbClr val="545454"/>
                </a:solidFill>
                <a:latin typeface="Poppins"/>
              </a:rPr>
              <a:t> required to reach all other employees in the organisation</a:t>
            </a:r>
            <a:r>
              <a:rPr lang="en-US" sz="1850">
                <a:solidFill>
                  <a:srgbClr val="09202E"/>
                </a:solidFill>
                <a:latin typeface="Poppins"/>
              </a:rPr>
              <a:t> </a:t>
            </a:r>
            <a:r>
              <a:rPr lang="en-US" sz="1850">
                <a:solidFill>
                  <a:srgbClr val="549AB6"/>
                </a:solidFill>
                <a:latin typeface="Poppins Bold"/>
              </a:rPr>
              <a:t>influences turnover</a:t>
            </a:r>
            <a:r>
              <a:rPr lang="en-US" sz="1850">
                <a:solidFill>
                  <a:srgbClr val="545454"/>
                </a:solidFill>
                <a:latin typeface="Poppins"/>
              </a:rPr>
              <a:t>. Employees whose connections operate on the periphery are more likely to leave. This suggests that keeping key employees at the periphery of the social network puts the company more at risk of losing them.</a:t>
            </a:r>
            <a:r>
              <a:rPr lang="en-US" sz="1850">
                <a:solidFill>
                  <a:srgbClr val="09202E"/>
                </a:solidFill>
                <a:latin typeface="Poppins"/>
              </a:rPr>
              <a:t> </a:t>
            </a:r>
            <a:r>
              <a:rPr lang="en-US" sz="1850">
                <a:solidFill>
                  <a:srgbClr val="549AB6"/>
                </a:solidFill>
                <a:latin typeface="Poppins Italics"/>
              </a:rPr>
              <a:t>[8, pp. 261]</a:t>
            </a:r>
          </a:p>
          <a:p>
            <a:pPr algn="just" marL="399416" indent="-199708" lvl="1">
              <a:lnSpc>
                <a:spcPts val="2590"/>
              </a:lnSpc>
              <a:buFont typeface="Arial"/>
              <a:buChar char="•"/>
            </a:pPr>
            <a:r>
              <a:rPr lang="en-US" sz="1850">
                <a:solidFill>
                  <a:srgbClr val="545454"/>
                </a:solidFill>
                <a:latin typeface="Poppins Bold"/>
              </a:rPr>
              <a:t>Higher costs:</a:t>
            </a:r>
            <a:r>
              <a:rPr lang="en-US" sz="1850">
                <a:solidFill>
                  <a:srgbClr val="545454"/>
                </a:solidFill>
                <a:latin typeface="Poppins"/>
              </a:rPr>
              <a:t> a high turnover ratio translates directly into huge costs for the company, of various nature. Some of the most relevant are</a:t>
            </a:r>
            <a:r>
              <a:rPr lang="en-US" sz="1850">
                <a:solidFill>
                  <a:srgbClr val="09202E"/>
                </a:solidFill>
                <a:latin typeface="Poppins"/>
              </a:rPr>
              <a:t>: </a:t>
            </a:r>
            <a:r>
              <a:rPr lang="en-US" sz="1850">
                <a:solidFill>
                  <a:srgbClr val="549AB6"/>
                </a:solidFill>
                <a:latin typeface="Poppins Bold"/>
              </a:rPr>
              <a:t>administrative costs, hiring costs, training costs, as well as indirect costs such as the line managers’ time</a:t>
            </a:r>
            <a:r>
              <a:rPr lang="en-US" sz="1850">
                <a:solidFill>
                  <a:srgbClr val="09202E"/>
                </a:solidFill>
                <a:latin typeface="Poppins"/>
              </a:rPr>
              <a:t> </a:t>
            </a:r>
            <a:r>
              <a:rPr lang="en-US" sz="1850">
                <a:solidFill>
                  <a:srgbClr val="545454"/>
                </a:solidFill>
                <a:latin typeface="Poppins"/>
              </a:rPr>
              <a:t>(he has to devolve some time to align employees to company’s objective) or overworking risks for other team members (they have to compensate the missing work of the leaving employees). </a:t>
            </a:r>
            <a:r>
              <a:rPr lang="en-US" sz="1850">
                <a:solidFill>
                  <a:srgbClr val="549AB6"/>
                </a:solidFill>
                <a:latin typeface="Poppins Italics"/>
              </a:rPr>
              <a:t>[2, pp. 630]</a:t>
            </a:r>
          </a:p>
          <a:p>
            <a:pPr algn="just" marL="399416" indent="-199708" lvl="1">
              <a:lnSpc>
                <a:spcPts val="2590"/>
              </a:lnSpc>
              <a:buFont typeface="Arial"/>
              <a:buChar char="•"/>
            </a:pPr>
            <a:r>
              <a:rPr lang="en-US" sz="1850">
                <a:solidFill>
                  <a:srgbClr val="545454"/>
                </a:solidFill>
                <a:latin typeface="Poppins"/>
              </a:rPr>
              <a:t> </a:t>
            </a:r>
            <a:r>
              <a:rPr lang="en-US" sz="1850">
                <a:solidFill>
                  <a:srgbClr val="545454"/>
                </a:solidFill>
                <a:latin typeface="Poppins Bold"/>
              </a:rPr>
              <a:t>External networking behaviour:</a:t>
            </a:r>
            <a:r>
              <a:rPr lang="en-US" sz="1850">
                <a:solidFill>
                  <a:srgbClr val="545454"/>
                </a:solidFill>
                <a:latin typeface="Poppins"/>
              </a:rPr>
              <a:t> scholars have found that employees’ behavioural frequency of building and maintaining ties with people outside the firm was </a:t>
            </a:r>
            <a:r>
              <a:rPr lang="en-US" sz="1850">
                <a:solidFill>
                  <a:srgbClr val="549AB6"/>
                </a:solidFill>
                <a:latin typeface="Poppins Bold"/>
              </a:rPr>
              <a:t>POSITIVELY</a:t>
            </a:r>
            <a:r>
              <a:rPr lang="en-US" sz="1850">
                <a:solidFill>
                  <a:srgbClr val="09202E"/>
                </a:solidFill>
                <a:latin typeface="Poppins"/>
              </a:rPr>
              <a:t> </a:t>
            </a:r>
            <a:r>
              <a:rPr lang="en-US" sz="1850">
                <a:solidFill>
                  <a:srgbClr val="545454"/>
                </a:solidFill>
                <a:latin typeface="Poppins"/>
              </a:rPr>
              <a:t>correlated to turnover. If employees</a:t>
            </a:r>
            <a:r>
              <a:rPr lang="en-US" sz="1850">
                <a:solidFill>
                  <a:srgbClr val="09202E"/>
                </a:solidFill>
                <a:latin typeface="Poppins"/>
              </a:rPr>
              <a:t> </a:t>
            </a:r>
            <a:r>
              <a:rPr lang="en-US" sz="1850">
                <a:solidFill>
                  <a:srgbClr val="549AB6"/>
                </a:solidFill>
                <a:latin typeface="Poppins Bold"/>
              </a:rPr>
              <a:t>do not develop enough connections</a:t>
            </a:r>
            <a:r>
              <a:rPr lang="en-US" sz="1850">
                <a:solidFill>
                  <a:srgbClr val="09202E"/>
                </a:solidFill>
                <a:latin typeface="Poppins"/>
              </a:rPr>
              <a:t> </a:t>
            </a:r>
            <a:r>
              <a:rPr lang="en-US" sz="1850">
                <a:solidFill>
                  <a:srgbClr val="545454"/>
                </a:solidFill>
                <a:latin typeface="Poppins"/>
              </a:rPr>
              <a:t>with their co-workers, there is a higher probability that they will develop connections outside of the company, leading to increased risk of leaving the company </a:t>
            </a:r>
            <a:r>
              <a:rPr lang="en-US" sz="1850">
                <a:solidFill>
                  <a:srgbClr val="549AB6"/>
                </a:solidFill>
                <a:latin typeface="Poppins Italics"/>
              </a:rPr>
              <a:t> [8, pp. 256]</a:t>
            </a:r>
          </a:p>
          <a:p>
            <a:pPr algn="just" marL="399416" indent="-199708" lvl="1">
              <a:lnSpc>
                <a:spcPts val="2590"/>
              </a:lnSpc>
              <a:buFont typeface="Arial"/>
              <a:buChar char="•"/>
            </a:pPr>
            <a:r>
              <a:rPr lang="en-US" sz="1850">
                <a:solidFill>
                  <a:srgbClr val="545454"/>
                </a:solidFill>
                <a:latin typeface="Poppins Bold"/>
              </a:rPr>
              <a:t>Reputation risks and negative influence on employer-branding:</a:t>
            </a:r>
            <a:r>
              <a:rPr lang="en-US" sz="1850">
                <a:solidFill>
                  <a:srgbClr val="545454"/>
                </a:solidFill>
                <a:latin typeface="Poppins"/>
              </a:rPr>
              <a:t> a high number of employees leaving your company, especially after a short time, will negatively impact your reputation, especially among professionals of the selected sector, making it substantially difficult to acquire new talents.</a:t>
            </a:r>
          </a:p>
          <a:p>
            <a:pPr algn="just" marL="399416" indent="-199708" lvl="1">
              <a:lnSpc>
                <a:spcPts val="2590"/>
              </a:lnSpc>
              <a:buFont typeface="Arial"/>
              <a:buChar char="•"/>
            </a:pPr>
            <a:r>
              <a:rPr lang="en-US" sz="1850">
                <a:solidFill>
                  <a:srgbClr val="545454"/>
                </a:solidFill>
                <a:latin typeface="Poppins Bold"/>
              </a:rPr>
              <a:t>Shortage of critical knowledge:</a:t>
            </a:r>
            <a:r>
              <a:rPr lang="en-US" sz="1850">
                <a:solidFill>
                  <a:srgbClr val="545454"/>
                </a:solidFill>
                <a:latin typeface="Poppins"/>
              </a:rPr>
              <a:t> it is imperative that the company retains the individuals that possess the</a:t>
            </a:r>
            <a:r>
              <a:rPr lang="en-US" sz="1850">
                <a:solidFill>
                  <a:srgbClr val="09202E"/>
                </a:solidFill>
                <a:latin typeface="Poppins"/>
              </a:rPr>
              <a:t> </a:t>
            </a:r>
            <a:r>
              <a:rPr lang="en-US" sz="1850">
                <a:solidFill>
                  <a:srgbClr val="549AB6"/>
                </a:solidFill>
                <a:latin typeface="Poppins Bold"/>
              </a:rPr>
              <a:t>critical knowledge of interest</a:t>
            </a:r>
            <a:r>
              <a:rPr lang="en-US" sz="1850">
                <a:solidFill>
                  <a:srgbClr val="545454"/>
                </a:solidFill>
                <a:latin typeface="Poppins"/>
              </a:rPr>
              <a:t>, otherwise it risks to be left behind by its competitors and loose its position on the market.</a:t>
            </a:r>
          </a:p>
        </p:txBody>
      </p:sp>
      <p:sp>
        <p:nvSpPr>
          <p:cNvPr name="AutoShape 3" id="3"/>
          <p:cNvSpPr/>
          <p:nvPr/>
        </p:nvSpPr>
        <p:spPr>
          <a:xfrm>
            <a:off x="9363075" y="938054"/>
            <a:ext cx="2067353" cy="0"/>
          </a:xfrm>
          <a:prstGeom prst="line">
            <a:avLst/>
          </a:prstGeom>
          <a:ln cap="rnd" w="95250">
            <a:solidFill>
              <a:srgbClr val="283035"/>
            </a:solidFill>
            <a:prstDash val="solid"/>
            <a:headEnd type="none" len="sm" w="sm"/>
            <a:tailEnd type="none" len="sm" w="sm"/>
          </a:ln>
        </p:spPr>
      </p:sp>
      <p:sp>
        <p:nvSpPr>
          <p:cNvPr name="Freeform 4" id="4"/>
          <p:cNvSpPr/>
          <p:nvPr/>
        </p:nvSpPr>
        <p:spPr>
          <a:xfrm flipH="true" flipV="false" rot="9741125">
            <a:off x="-4820481" y="-9075091"/>
            <a:ext cx="14179226" cy="11523843"/>
          </a:xfrm>
          <a:custGeom>
            <a:avLst/>
            <a:gdLst/>
            <a:ahLst/>
            <a:cxnLst/>
            <a:rect r="r" b="b" t="t" l="l"/>
            <a:pathLst>
              <a:path h="11523843" w="14179226">
                <a:moveTo>
                  <a:pt x="14179225" y="0"/>
                </a:moveTo>
                <a:lnTo>
                  <a:pt x="0" y="0"/>
                </a:lnTo>
                <a:lnTo>
                  <a:pt x="0" y="11523843"/>
                </a:lnTo>
                <a:lnTo>
                  <a:pt x="14179225" y="11523843"/>
                </a:lnTo>
                <a:lnTo>
                  <a:pt x="1417922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9144000" y="299561"/>
            <a:ext cx="7648444" cy="409575"/>
          </a:xfrm>
          <a:prstGeom prst="rect">
            <a:avLst/>
          </a:prstGeom>
        </p:spPr>
        <p:txBody>
          <a:bodyPr anchor="t" rtlCol="false" tIns="0" lIns="0" bIns="0" rIns="0">
            <a:spAutoFit/>
          </a:bodyPr>
          <a:lstStyle/>
          <a:p>
            <a:pPr algn="ctr">
              <a:lnSpc>
                <a:spcPts val="3000"/>
              </a:lnSpc>
            </a:pPr>
            <a:r>
              <a:rPr lang="en-US" sz="3000">
                <a:solidFill>
                  <a:srgbClr val="283035"/>
                </a:solidFill>
                <a:latin typeface="Droid Serif Bold"/>
              </a:rPr>
              <a:t>3. DISCUSSING THE FINDINGS: RISKS</a:t>
            </a:r>
          </a:p>
        </p:txBody>
      </p:sp>
      <p:sp>
        <p:nvSpPr>
          <p:cNvPr name="TextBox 6" id="6"/>
          <p:cNvSpPr txBox="true"/>
          <p:nvPr/>
        </p:nvSpPr>
        <p:spPr>
          <a:xfrm rot="0">
            <a:off x="153800" y="280511"/>
            <a:ext cx="1749800" cy="428625"/>
          </a:xfrm>
          <a:prstGeom prst="rect">
            <a:avLst/>
          </a:prstGeom>
        </p:spPr>
        <p:txBody>
          <a:bodyPr anchor="t" rtlCol="false" tIns="0" lIns="0" bIns="0" rIns="0">
            <a:spAutoFit/>
          </a:bodyPr>
          <a:lstStyle/>
          <a:p>
            <a:pPr>
              <a:lnSpc>
                <a:spcPts val="3000"/>
              </a:lnSpc>
            </a:pPr>
            <a:r>
              <a:rPr lang="en-US" sz="3000">
                <a:solidFill>
                  <a:srgbClr val="549AB6"/>
                </a:solidFill>
                <a:latin typeface="Poppins Bold"/>
              </a:rPr>
              <a:t>Propose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Freeform 2" id="2"/>
          <p:cNvSpPr/>
          <p:nvPr/>
        </p:nvSpPr>
        <p:spPr>
          <a:xfrm flipH="false" flipV="false" rot="-9877201">
            <a:off x="9389019" y="-10044238"/>
            <a:ext cx="14943376" cy="12144889"/>
          </a:xfrm>
          <a:custGeom>
            <a:avLst/>
            <a:gdLst/>
            <a:ahLst/>
            <a:cxnLst/>
            <a:rect r="r" b="b" t="t" l="l"/>
            <a:pathLst>
              <a:path h="12144889" w="14943376">
                <a:moveTo>
                  <a:pt x="0" y="0"/>
                </a:moveTo>
                <a:lnTo>
                  <a:pt x="14943376" y="0"/>
                </a:lnTo>
                <a:lnTo>
                  <a:pt x="14943376" y="12144890"/>
                </a:lnTo>
                <a:lnTo>
                  <a:pt x="0" y="12144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2191252" y="808625"/>
            <a:ext cx="2067353" cy="0"/>
          </a:xfrm>
          <a:prstGeom prst="line">
            <a:avLst/>
          </a:prstGeom>
          <a:ln cap="rnd" w="95250">
            <a:solidFill>
              <a:srgbClr val="283035"/>
            </a:solidFill>
            <a:prstDash val="solid"/>
            <a:headEnd type="none" len="sm" w="sm"/>
            <a:tailEnd type="none" len="sm" w="sm"/>
          </a:ln>
        </p:spPr>
      </p:sp>
      <p:sp>
        <p:nvSpPr>
          <p:cNvPr name="TextBox 4" id="4"/>
          <p:cNvSpPr txBox="true"/>
          <p:nvPr/>
        </p:nvSpPr>
        <p:spPr>
          <a:xfrm rot="0">
            <a:off x="2191252" y="151400"/>
            <a:ext cx="8071084" cy="409575"/>
          </a:xfrm>
          <a:prstGeom prst="rect">
            <a:avLst/>
          </a:prstGeom>
        </p:spPr>
        <p:txBody>
          <a:bodyPr anchor="t" rtlCol="false" tIns="0" lIns="0" bIns="0" rIns="0">
            <a:spAutoFit/>
          </a:bodyPr>
          <a:lstStyle/>
          <a:p>
            <a:pPr>
              <a:lnSpc>
                <a:spcPts val="3000"/>
              </a:lnSpc>
            </a:pPr>
            <a:r>
              <a:rPr lang="en-US" sz="3000">
                <a:solidFill>
                  <a:srgbClr val="283035"/>
                </a:solidFill>
                <a:latin typeface="Droid Serif Bold"/>
              </a:rPr>
              <a:t>4. DISCUSSING THE FINDINGS: ACTIONS</a:t>
            </a:r>
          </a:p>
        </p:txBody>
      </p:sp>
      <p:sp>
        <p:nvSpPr>
          <p:cNvPr name="TextBox 5" id="5"/>
          <p:cNvSpPr txBox="true"/>
          <p:nvPr/>
        </p:nvSpPr>
        <p:spPr>
          <a:xfrm rot="0">
            <a:off x="0" y="885825"/>
            <a:ext cx="18121553" cy="9267190"/>
          </a:xfrm>
          <a:prstGeom prst="rect">
            <a:avLst/>
          </a:prstGeom>
        </p:spPr>
        <p:txBody>
          <a:bodyPr anchor="t" rtlCol="false" tIns="0" lIns="0" bIns="0" rIns="0">
            <a:spAutoFit/>
          </a:bodyPr>
          <a:lstStyle/>
          <a:p>
            <a:pPr algn="just" marL="367031" indent="-183515" lvl="1">
              <a:lnSpc>
                <a:spcPts val="2720"/>
              </a:lnSpc>
              <a:buFont typeface="Arial"/>
              <a:buChar char="•"/>
            </a:pPr>
            <a:r>
              <a:rPr lang="en-US" sz="1700">
                <a:solidFill>
                  <a:srgbClr val="545454"/>
                </a:solidFill>
                <a:latin typeface="Poppins"/>
              </a:rPr>
              <a:t>Before implementing anything specific, we must make sure that managers have </a:t>
            </a:r>
            <a:r>
              <a:rPr lang="en-US" sz="1700">
                <a:solidFill>
                  <a:srgbClr val="549AB6"/>
                </a:solidFill>
                <a:latin typeface="Poppins Bold"/>
              </a:rPr>
              <a:t>awareness </a:t>
            </a:r>
            <a:r>
              <a:rPr lang="en-US" sz="1700">
                <a:solidFill>
                  <a:srgbClr val="545454"/>
                </a:solidFill>
                <a:latin typeface="Poppins"/>
              </a:rPr>
              <a:t>of the current state: this can be achieved through presenting them with some </a:t>
            </a:r>
            <a:r>
              <a:rPr lang="en-US" sz="1700">
                <a:solidFill>
                  <a:srgbClr val="549AB6"/>
                </a:solidFill>
                <a:latin typeface="Poppins Bold"/>
              </a:rPr>
              <a:t>social networking analysis</a:t>
            </a:r>
            <a:r>
              <a:rPr lang="en-US" sz="1700">
                <a:solidFill>
                  <a:srgbClr val="545454"/>
                </a:solidFill>
                <a:latin typeface="Poppins"/>
              </a:rPr>
              <a:t>, explaining them the </a:t>
            </a:r>
            <a:r>
              <a:rPr lang="en-US" sz="1700">
                <a:solidFill>
                  <a:srgbClr val="549AB6"/>
                </a:solidFill>
                <a:latin typeface="Poppins Bold"/>
              </a:rPr>
              <a:t>correlation with turnover rate</a:t>
            </a:r>
            <a:r>
              <a:rPr lang="en-US" sz="1700">
                <a:solidFill>
                  <a:srgbClr val="545454"/>
                </a:solidFill>
                <a:latin typeface="Poppins"/>
              </a:rPr>
              <a:t>, and </a:t>
            </a:r>
            <a:r>
              <a:rPr lang="en-US" sz="1700">
                <a:solidFill>
                  <a:srgbClr val="549AB6"/>
                </a:solidFill>
                <a:latin typeface="Poppins Bold"/>
              </a:rPr>
              <a:t>integrating with reports</a:t>
            </a:r>
            <a:r>
              <a:rPr lang="en-US" sz="1700">
                <a:solidFill>
                  <a:srgbClr val="545454"/>
                </a:solidFill>
                <a:latin typeface="Poppins"/>
              </a:rPr>
              <a:t> about the satisfaction of the employees. </a:t>
            </a:r>
            <a:r>
              <a:rPr lang="en-US" sz="1700">
                <a:solidFill>
                  <a:srgbClr val="549AB6"/>
                </a:solidFill>
                <a:latin typeface="Poppins Italics"/>
              </a:rPr>
              <a:t>[2, pp.629]</a:t>
            </a:r>
            <a:r>
              <a:rPr lang="en-US" sz="1700">
                <a:solidFill>
                  <a:srgbClr val="545454"/>
                </a:solidFill>
                <a:latin typeface="Poppins"/>
              </a:rPr>
              <a:t> </a:t>
            </a:r>
            <a:r>
              <a:rPr lang="en-US" sz="1700">
                <a:solidFill>
                  <a:srgbClr val="545454"/>
                </a:solidFill>
                <a:latin typeface="Poppins"/>
              </a:rPr>
              <a:t>The</a:t>
            </a:r>
            <a:r>
              <a:rPr lang="en-US" sz="1700">
                <a:solidFill>
                  <a:srgbClr val="545454"/>
                </a:solidFill>
                <a:latin typeface="Poppins"/>
              </a:rPr>
              <a:t> main goal is to </a:t>
            </a:r>
            <a:r>
              <a:rPr lang="en-US" sz="1700">
                <a:solidFill>
                  <a:srgbClr val="549AB6"/>
                </a:solidFill>
                <a:latin typeface="Poppins Bold"/>
              </a:rPr>
              <a:t>restructure the social network</a:t>
            </a:r>
            <a:r>
              <a:rPr lang="en-US" sz="1700">
                <a:solidFill>
                  <a:srgbClr val="545454"/>
                </a:solidFill>
                <a:latin typeface="Poppins"/>
              </a:rPr>
              <a:t> of the business unit of interest. Our ideal structure is similar to the one already existing (SAL#). We need a </a:t>
            </a:r>
            <a:r>
              <a:rPr lang="en-US" sz="1700">
                <a:solidFill>
                  <a:srgbClr val="549AB6"/>
                </a:solidFill>
                <a:latin typeface="Poppins Bold"/>
              </a:rPr>
              <a:t>team leader </a:t>
            </a:r>
            <a:r>
              <a:rPr lang="en-US" sz="1700">
                <a:solidFill>
                  <a:srgbClr val="549AB6"/>
                </a:solidFill>
                <a:latin typeface="Poppins Italics"/>
              </a:rPr>
              <a:t>(DM1)</a:t>
            </a:r>
            <a:r>
              <a:rPr lang="en-US" sz="1700">
                <a:solidFill>
                  <a:srgbClr val="545454"/>
                </a:solidFill>
                <a:latin typeface="Poppins"/>
              </a:rPr>
              <a:t>, representing the main bridge with the other units, with direct connections with everyone in the DM unit,  to </a:t>
            </a:r>
            <a:r>
              <a:rPr lang="en-US" sz="1700">
                <a:solidFill>
                  <a:srgbClr val="549AB6"/>
                </a:solidFill>
                <a:latin typeface="Poppins Bold"/>
              </a:rPr>
              <a:t>align everyone’s work</a:t>
            </a:r>
            <a:r>
              <a:rPr lang="en-US" sz="1700">
                <a:solidFill>
                  <a:srgbClr val="545454"/>
                </a:solidFill>
                <a:latin typeface="Poppins"/>
              </a:rPr>
              <a:t> towards the </a:t>
            </a:r>
            <a:r>
              <a:rPr lang="en-US" sz="1700">
                <a:solidFill>
                  <a:srgbClr val="549AB6"/>
                </a:solidFill>
                <a:latin typeface="Poppins Bold"/>
              </a:rPr>
              <a:t>main focus</a:t>
            </a:r>
            <a:r>
              <a:rPr lang="en-US" sz="1700">
                <a:solidFill>
                  <a:srgbClr val="545454"/>
                </a:solidFill>
                <a:latin typeface="Poppins"/>
              </a:rPr>
              <a:t>. We advise to </a:t>
            </a:r>
            <a:r>
              <a:rPr lang="en-US" sz="1700">
                <a:solidFill>
                  <a:srgbClr val="549AB6"/>
                </a:solidFill>
                <a:latin typeface="Poppins Bold"/>
              </a:rPr>
              <a:t>implement a secondary coordinators </a:t>
            </a:r>
            <a:r>
              <a:rPr lang="en-US" sz="1700">
                <a:solidFill>
                  <a:srgbClr val="545454"/>
                </a:solidFill>
                <a:latin typeface="Poppins"/>
              </a:rPr>
              <a:t>with connections with employees from other business units, to achieve the </a:t>
            </a:r>
            <a:r>
              <a:rPr lang="en-US" sz="1700">
                <a:solidFill>
                  <a:srgbClr val="549AB6"/>
                </a:solidFill>
                <a:latin typeface="Poppins Bold"/>
              </a:rPr>
              <a:t>double objective</a:t>
            </a:r>
            <a:r>
              <a:rPr lang="en-US" sz="1700">
                <a:solidFill>
                  <a:srgbClr val="545454"/>
                </a:solidFill>
                <a:latin typeface="Poppins"/>
              </a:rPr>
              <a:t> of reducing risk of overworking the line manager, and provide a </a:t>
            </a:r>
            <a:r>
              <a:rPr lang="en-US" sz="1700">
                <a:solidFill>
                  <a:srgbClr val="549AB6"/>
                </a:solidFill>
                <a:latin typeface="Poppins Bold"/>
              </a:rPr>
              <a:t>safety net</a:t>
            </a:r>
            <a:r>
              <a:rPr lang="en-US" sz="1700">
                <a:solidFill>
                  <a:srgbClr val="545454"/>
                </a:solidFill>
                <a:latin typeface="Poppins"/>
              </a:rPr>
              <a:t> in case the line manager leaves the company. For this role we considered </a:t>
            </a:r>
            <a:r>
              <a:rPr lang="en-US" sz="1700">
                <a:solidFill>
                  <a:srgbClr val="549AB6"/>
                </a:solidFill>
                <a:latin typeface="Poppins Bold"/>
              </a:rPr>
              <a:t>DM7</a:t>
            </a:r>
            <a:r>
              <a:rPr lang="en-US" sz="1700">
                <a:solidFill>
                  <a:srgbClr val="545454"/>
                </a:solidFill>
                <a:latin typeface="Poppins"/>
              </a:rPr>
              <a:t>, which has large amount of connections outside of their unit. </a:t>
            </a:r>
            <a:r>
              <a:rPr lang="en-US" sz="1700">
                <a:solidFill>
                  <a:srgbClr val="545454"/>
                </a:solidFill>
                <a:latin typeface="Poppins"/>
              </a:rPr>
              <a:t>Ideally </a:t>
            </a:r>
            <a:r>
              <a:rPr lang="en-US" sz="1700">
                <a:solidFill>
                  <a:srgbClr val="549AB6"/>
                </a:solidFill>
                <a:latin typeface="Poppins Bold"/>
              </a:rPr>
              <a:t>all the</a:t>
            </a:r>
            <a:r>
              <a:rPr lang="en-US" sz="1700">
                <a:solidFill>
                  <a:srgbClr val="549AB6"/>
                </a:solidFill>
                <a:latin typeface="Poppins Bold"/>
              </a:rPr>
              <a:t> DMs would be connected</a:t>
            </a:r>
            <a:r>
              <a:rPr lang="en-US" sz="1700">
                <a:solidFill>
                  <a:srgbClr val="545454"/>
                </a:solidFill>
                <a:latin typeface="Poppins"/>
              </a:rPr>
              <a:t> to each other, to the point of achieving the formation of a “clique” [see glossary], </a:t>
            </a:r>
            <a:r>
              <a:rPr lang="en-US" sz="1700">
                <a:solidFill>
                  <a:srgbClr val="549AB6"/>
                </a:solidFill>
                <a:latin typeface="Poppins Bold"/>
              </a:rPr>
              <a:t>reducing</a:t>
            </a:r>
            <a:r>
              <a:rPr lang="en-US" sz="1700">
                <a:solidFill>
                  <a:srgbClr val="545454"/>
                </a:solidFill>
                <a:latin typeface="Poppins"/>
              </a:rPr>
              <a:t> to the minimum the </a:t>
            </a:r>
            <a:r>
              <a:rPr lang="en-US" sz="1700">
                <a:solidFill>
                  <a:srgbClr val="549AB6"/>
                </a:solidFill>
                <a:latin typeface="Poppins Bold"/>
              </a:rPr>
              <a:t>necessity of intermediaries</a:t>
            </a:r>
            <a:r>
              <a:rPr lang="en-US" sz="1700">
                <a:solidFill>
                  <a:srgbClr val="545454"/>
                </a:solidFill>
                <a:latin typeface="Poppins"/>
              </a:rPr>
              <a:t> within the unit and </a:t>
            </a:r>
            <a:r>
              <a:rPr lang="en-US" sz="1700">
                <a:solidFill>
                  <a:srgbClr val="549AB6"/>
                </a:solidFill>
                <a:latin typeface="Poppins Bold"/>
              </a:rPr>
              <a:t>boosting teamwork and knowledge.</a:t>
            </a:r>
          </a:p>
          <a:p>
            <a:pPr algn="just" marL="367031" indent="-183515" lvl="1">
              <a:lnSpc>
                <a:spcPts val="2720"/>
              </a:lnSpc>
              <a:buFont typeface="Arial"/>
              <a:buChar char="•"/>
            </a:pPr>
            <a:r>
              <a:rPr lang="en-US" sz="1700">
                <a:solidFill>
                  <a:srgbClr val="545454"/>
                </a:solidFill>
                <a:latin typeface="Poppins Bold"/>
              </a:rPr>
              <a:t>Learning from what works:</a:t>
            </a:r>
            <a:r>
              <a:rPr lang="en-US" sz="1700">
                <a:solidFill>
                  <a:srgbClr val="545454"/>
                </a:solidFill>
                <a:latin typeface="Poppins"/>
              </a:rPr>
              <a:t> an </a:t>
            </a:r>
            <a:r>
              <a:rPr lang="en-US" sz="1700">
                <a:solidFill>
                  <a:srgbClr val="549AB6"/>
                </a:solidFill>
                <a:latin typeface="Poppins Bold"/>
              </a:rPr>
              <a:t>interview</a:t>
            </a:r>
            <a:r>
              <a:rPr lang="en-US" sz="1700">
                <a:solidFill>
                  <a:srgbClr val="545454"/>
                </a:solidFill>
                <a:latin typeface="Poppins"/>
              </a:rPr>
              <a:t> could be held with the </a:t>
            </a:r>
            <a:r>
              <a:rPr lang="en-US" sz="1700">
                <a:solidFill>
                  <a:srgbClr val="549AB6"/>
                </a:solidFill>
                <a:latin typeface="Poppins Italics"/>
              </a:rPr>
              <a:t>DM7 </a:t>
            </a:r>
            <a:r>
              <a:rPr lang="en-US" sz="1700">
                <a:solidFill>
                  <a:srgbClr val="545454"/>
                </a:solidFill>
                <a:latin typeface="Poppins"/>
              </a:rPr>
              <a:t>individual, because this person formed a </a:t>
            </a:r>
            <a:r>
              <a:rPr lang="en-US" sz="1700">
                <a:solidFill>
                  <a:srgbClr val="549AB6"/>
                </a:solidFill>
                <a:latin typeface="Poppins Bold"/>
              </a:rPr>
              <a:t>great number of ties</a:t>
            </a:r>
            <a:r>
              <a:rPr lang="en-US" sz="1700">
                <a:solidFill>
                  <a:srgbClr val="545454"/>
                </a:solidFill>
                <a:latin typeface="Poppins"/>
              </a:rPr>
              <a:t> with other co-workers. Analysing their approach to networking could give </a:t>
            </a:r>
            <a:r>
              <a:rPr lang="en-US" sz="1700">
                <a:solidFill>
                  <a:srgbClr val="549AB6"/>
                </a:solidFill>
                <a:latin typeface="Poppins Bold"/>
              </a:rPr>
              <a:t>great insights</a:t>
            </a:r>
            <a:r>
              <a:rPr lang="en-US" sz="1700">
                <a:solidFill>
                  <a:srgbClr val="545454"/>
                </a:solidFill>
                <a:latin typeface="Poppins"/>
              </a:rPr>
              <a:t> to improve the processes. We </a:t>
            </a:r>
            <a:r>
              <a:rPr lang="en-US" sz="1700">
                <a:solidFill>
                  <a:srgbClr val="549AB6"/>
                </a:solidFill>
                <a:latin typeface="Poppins Bold"/>
              </a:rPr>
              <a:t>examine this employer’s intentions to leave </a:t>
            </a:r>
            <a:r>
              <a:rPr lang="en-US" sz="1700">
                <a:solidFill>
                  <a:srgbClr val="545454"/>
                </a:solidFill>
                <a:latin typeface="Poppins"/>
              </a:rPr>
              <a:t>the company. It will give us a better understanding if the employer is the advise-giver to their network and if this behaviour is adequately monitored and rewarded by the manager. </a:t>
            </a:r>
            <a:r>
              <a:rPr lang="en-US" sz="1700">
                <a:solidFill>
                  <a:srgbClr val="549AB6"/>
                </a:solidFill>
                <a:latin typeface="Poppins Italics"/>
              </a:rPr>
              <a:t>[5, pp. 578]</a:t>
            </a:r>
          </a:p>
          <a:p>
            <a:pPr algn="just" marL="367031" indent="-183515" lvl="1">
              <a:lnSpc>
                <a:spcPts val="2720"/>
              </a:lnSpc>
              <a:buFont typeface="Arial"/>
              <a:buChar char="•"/>
            </a:pPr>
            <a:r>
              <a:rPr lang="en-US" sz="1700">
                <a:solidFill>
                  <a:srgbClr val="545454"/>
                </a:solidFill>
                <a:latin typeface="Poppins"/>
              </a:rPr>
              <a:t>I</a:t>
            </a:r>
            <a:r>
              <a:rPr lang="en-US" sz="1700">
                <a:solidFill>
                  <a:srgbClr val="545454"/>
                </a:solidFill>
                <a:latin typeface="Poppins Bold"/>
              </a:rPr>
              <a:t>mprove the on-boarding process:</a:t>
            </a:r>
            <a:r>
              <a:rPr lang="en-US" sz="1700">
                <a:solidFill>
                  <a:srgbClr val="545454"/>
                </a:solidFill>
                <a:latin typeface="Poppins"/>
              </a:rPr>
              <a:t> studies found that the ties that are created during the first few months of a new working environment are on average among the strongest. Promoting the formation of new and stable ties during the onboarding process can be a great way to enhance retention. This can be achieved through different ways, such as imposing physical proximity, </a:t>
            </a:r>
            <a:r>
              <a:rPr lang="en-US" sz="1700">
                <a:solidFill>
                  <a:srgbClr val="549AB6"/>
                </a:solidFill>
                <a:latin typeface="Poppins Italics"/>
              </a:rPr>
              <a:t>[2, pp.632]</a:t>
            </a:r>
            <a:r>
              <a:rPr lang="en-US" sz="1700">
                <a:solidFill>
                  <a:srgbClr val="545454"/>
                </a:solidFill>
                <a:latin typeface="Poppins"/>
              </a:rPr>
              <a:t> which has also been proven to improve the number and consistency of ties </a:t>
            </a:r>
            <a:r>
              <a:rPr lang="en-US" sz="1700">
                <a:solidFill>
                  <a:srgbClr val="549AB6"/>
                </a:solidFill>
                <a:latin typeface="Poppins Italics"/>
              </a:rPr>
              <a:t>[1, pp. 20] </a:t>
            </a:r>
            <a:r>
              <a:rPr lang="en-US" sz="1700">
                <a:solidFill>
                  <a:srgbClr val="545454"/>
                </a:solidFill>
                <a:latin typeface="Poppins"/>
              </a:rPr>
              <a:t>and to enhance the knowledge-spilllover effect. Early connections between newcomers and more seasoned employees make it more likely for the former to stay. Well-crafted onboarding program is the instrument to build connections between newcomers and other employees within the organisation. </a:t>
            </a:r>
            <a:r>
              <a:rPr lang="en-US" sz="1700">
                <a:solidFill>
                  <a:srgbClr val="549AB6"/>
                </a:solidFill>
                <a:latin typeface="Poppins Italics"/>
              </a:rPr>
              <a:t>[7, pp3]</a:t>
            </a:r>
          </a:p>
          <a:p>
            <a:pPr algn="just" marL="367031" indent="-183515" lvl="1">
              <a:lnSpc>
                <a:spcPts val="2720"/>
              </a:lnSpc>
              <a:buFont typeface="Arial"/>
              <a:buChar char="•"/>
            </a:pPr>
            <a:r>
              <a:rPr lang="en-US" sz="1700">
                <a:solidFill>
                  <a:srgbClr val="545454"/>
                </a:solidFill>
                <a:latin typeface="Poppins"/>
              </a:rPr>
              <a:t>I</a:t>
            </a:r>
            <a:r>
              <a:rPr lang="en-US" sz="1700">
                <a:solidFill>
                  <a:srgbClr val="545454"/>
                </a:solidFill>
                <a:latin typeface="Poppins Bold"/>
              </a:rPr>
              <a:t>mproving social inclusion:</a:t>
            </a:r>
            <a:r>
              <a:rPr lang="en-US" sz="1700">
                <a:solidFill>
                  <a:srgbClr val="545454"/>
                </a:solidFill>
                <a:latin typeface="Poppins"/>
              </a:rPr>
              <a:t> providing opportunities for informal interactions are a great way to give employees more time to bond and develop informal connections. </a:t>
            </a:r>
            <a:r>
              <a:rPr lang="en-US" sz="1700">
                <a:solidFill>
                  <a:srgbClr val="549AB6"/>
                </a:solidFill>
                <a:latin typeface="Poppins Italics"/>
              </a:rPr>
              <a:t>[2, pp. 633] </a:t>
            </a:r>
            <a:r>
              <a:rPr lang="en-US" sz="1700">
                <a:solidFill>
                  <a:srgbClr val="545454"/>
                </a:solidFill>
                <a:latin typeface="Poppins"/>
              </a:rPr>
              <a:t>Another way to achieve this could be to improve on the usage of new interactive technologies to reduce the social distance between supervisors and subordinates, such as videoconferencing and internal social media. </a:t>
            </a:r>
            <a:r>
              <a:rPr lang="en-US" sz="1700">
                <a:solidFill>
                  <a:srgbClr val="549AB6"/>
                </a:solidFill>
                <a:latin typeface="Poppins Italics"/>
              </a:rPr>
              <a:t>(Stone, D., Deadrick, D.L., Lukaszewski, K.M., &amp; Johnson, R. (2015). The Influence of technology on the future of human resource management). </a:t>
            </a:r>
          </a:p>
          <a:p>
            <a:pPr algn="just" marL="367031" indent="-183515" lvl="1">
              <a:lnSpc>
                <a:spcPts val="2720"/>
              </a:lnSpc>
              <a:buFont typeface="Arial"/>
              <a:buChar char="•"/>
            </a:pPr>
            <a:r>
              <a:rPr lang="en-US" sz="1700">
                <a:solidFill>
                  <a:srgbClr val="545454"/>
                </a:solidFill>
                <a:latin typeface="Poppins Bold"/>
              </a:rPr>
              <a:t>Creating coaching and mentoring programmes</a:t>
            </a:r>
            <a:r>
              <a:rPr lang="en-US" sz="1700">
                <a:solidFill>
                  <a:srgbClr val="545454"/>
                </a:solidFill>
                <a:latin typeface="Poppins"/>
              </a:rPr>
              <a:t> that involve multiple people: the quality of an employee’s social relationship with one primary mentor had no association with turnover, whereas the quality with an entire set of mentors at work reduced the likelihood of turnover. </a:t>
            </a:r>
            <a:r>
              <a:rPr lang="en-US" sz="1700">
                <a:solidFill>
                  <a:srgbClr val="549AB6"/>
                </a:solidFill>
                <a:latin typeface="Poppins Italics"/>
              </a:rPr>
              <a:t>[8, pp. 271]</a:t>
            </a:r>
          </a:p>
          <a:p>
            <a:pPr algn="just" marL="367031" indent="-183515" lvl="1">
              <a:lnSpc>
                <a:spcPts val="2720"/>
              </a:lnSpc>
              <a:buFont typeface="Arial"/>
              <a:buChar char="•"/>
            </a:pPr>
            <a:r>
              <a:rPr lang="en-US" sz="1700">
                <a:solidFill>
                  <a:srgbClr val="545454"/>
                </a:solidFill>
                <a:latin typeface="Poppins Bold"/>
              </a:rPr>
              <a:t>Recognition: </a:t>
            </a:r>
            <a:r>
              <a:rPr lang="en-US" sz="1700">
                <a:solidFill>
                  <a:srgbClr val="545454"/>
                </a:solidFill>
                <a:latin typeface="Poppins"/>
              </a:rPr>
              <a:t>compare the salaries with the market benchmarks and make sure you’re being at least in line with them. </a:t>
            </a:r>
            <a:r>
              <a:rPr lang="en-US" sz="1700">
                <a:solidFill>
                  <a:srgbClr val="549AB6"/>
                </a:solidFill>
                <a:latin typeface="Poppins Bold"/>
              </a:rPr>
              <a:t>Payment must be coherent with the role</a:t>
            </a:r>
            <a:r>
              <a:rPr lang="en-US" sz="1700">
                <a:solidFill>
                  <a:srgbClr val="545454"/>
                </a:solidFill>
                <a:latin typeface="Poppins"/>
              </a:rPr>
              <a:t> </a:t>
            </a:r>
            <a:r>
              <a:rPr lang="en-US" sz="1700">
                <a:solidFill>
                  <a:srgbClr val="549AB6"/>
                </a:solidFill>
                <a:latin typeface="Poppins Italics"/>
              </a:rPr>
              <a:t>[2, pp. 634]. </a:t>
            </a:r>
            <a:r>
              <a:rPr lang="en-US" sz="1700">
                <a:solidFill>
                  <a:srgbClr val="545454"/>
                </a:solidFill>
                <a:latin typeface="Poppins"/>
              </a:rPr>
              <a:t>Managers need to </a:t>
            </a:r>
            <a:r>
              <a:rPr lang="en-US" sz="1700">
                <a:solidFill>
                  <a:srgbClr val="549AB6"/>
                </a:solidFill>
                <a:latin typeface="Poppins Bold"/>
              </a:rPr>
              <a:t>acknowledge and reward</a:t>
            </a:r>
            <a:r>
              <a:rPr lang="en-US" sz="1700">
                <a:solidFill>
                  <a:srgbClr val="545454"/>
                </a:solidFill>
                <a:latin typeface="Poppins"/>
              </a:rPr>
              <a:t> contributions that exceed expectations, as well as behaviours that go beyond their job description . We also pay special attention to the role of manager of the unit, not only from the organisational chart prospective, but as to the leader and the manager. </a:t>
            </a:r>
            <a:r>
              <a:rPr lang="en-US" sz="1700">
                <a:solidFill>
                  <a:srgbClr val="549AB6"/>
                </a:solidFill>
                <a:latin typeface="Poppins Bold"/>
              </a:rPr>
              <a:t>Teamwork and trust are crucial.</a:t>
            </a:r>
            <a:r>
              <a:rPr lang="en-US" sz="1700">
                <a:solidFill>
                  <a:srgbClr val="545454"/>
                </a:solidFill>
                <a:latin typeface="Poppins"/>
              </a:rPr>
              <a:t> Employees should </a:t>
            </a:r>
            <a:r>
              <a:rPr lang="en-US" sz="1700">
                <a:solidFill>
                  <a:srgbClr val="549AB6"/>
                </a:solidFill>
                <a:latin typeface="Poppins Bold"/>
              </a:rPr>
              <a:t>feel valued</a:t>
            </a:r>
            <a:r>
              <a:rPr lang="en-US" sz="1700">
                <a:solidFill>
                  <a:srgbClr val="545454"/>
                </a:solidFill>
                <a:latin typeface="Poppins"/>
              </a:rPr>
              <a:t> by the employer, if they are - they are motivated to do their best. </a:t>
            </a:r>
            <a:r>
              <a:rPr lang="en-US" sz="1700">
                <a:solidFill>
                  <a:srgbClr val="549AB6"/>
                </a:solidFill>
                <a:latin typeface="Poppins Italics"/>
              </a:rPr>
              <a:t>[4, pp 46]. </a:t>
            </a:r>
            <a:r>
              <a:rPr lang="en-US" sz="1700">
                <a:solidFill>
                  <a:srgbClr val="545454"/>
                </a:solidFill>
                <a:latin typeface="Poppins"/>
              </a:rPr>
              <a:t>Latest research say that round 35% of employees leave the company because of an uncaring leader. </a:t>
            </a:r>
            <a:r>
              <a:rPr lang="en-US" sz="1700">
                <a:solidFill>
                  <a:srgbClr val="549AB6"/>
                </a:solidFill>
                <a:latin typeface="Poppins Italics"/>
              </a:rPr>
              <a:t>[5]</a:t>
            </a:r>
          </a:p>
        </p:txBody>
      </p:sp>
      <p:sp>
        <p:nvSpPr>
          <p:cNvPr name="TextBox 6" id="6"/>
          <p:cNvSpPr txBox="true"/>
          <p:nvPr/>
        </p:nvSpPr>
        <p:spPr>
          <a:xfrm rot="0">
            <a:off x="166500" y="132350"/>
            <a:ext cx="1724400" cy="428625"/>
          </a:xfrm>
          <a:prstGeom prst="rect">
            <a:avLst/>
          </a:prstGeom>
        </p:spPr>
        <p:txBody>
          <a:bodyPr anchor="t" rtlCol="false" tIns="0" lIns="0" bIns="0" rIns="0">
            <a:spAutoFit/>
          </a:bodyPr>
          <a:lstStyle/>
          <a:p>
            <a:pPr>
              <a:lnSpc>
                <a:spcPts val="3000"/>
              </a:lnSpc>
            </a:pPr>
            <a:r>
              <a:rPr lang="en-US" sz="3000">
                <a:solidFill>
                  <a:srgbClr val="549AB6"/>
                </a:solidFill>
                <a:latin typeface="Poppins Bold"/>
              </a:rPr>
              <a:t>Propose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Freeform 2" id="2"/>
          <p:cNvSpPr/>
          <p:nvPr/>
        </p:nvSpPr>
        <p:spPr>
          <a:xfrm flipH="true" flipV="true" rot="1555256">
            <a:off x="10186755" y="-6314824"/>
            <a:ext cx="9942740" cy="8080736"/>
          </a:xfrm>
          <a:custGeom>
            <a:avLst/>
            <a:gdLst/>
            <a:ahLst/>
            <a:cxnLst/>
            <a:rect r="r" b="b" t="t" l="l"/>
            <a:pathLst>
              <a:path h="8080736" w="9942740">
                <a:moveTo>
                  <a:pt x="9942740" y="8080736"/>
                </a:moveTo>
                <a:lnTo>
                  <a:pt x="0" y="8080736"/>
                </a:lnTo>
                <a:lnTo>
                  <a:pt x="0" y="0"/>
                </a:lnTo>
                <a:lnTo>
                  <a:pt x="9942740" y="0"/>
                </a:lnTo>
                <a:lnTo>
                  <a:pt x="9942740" y="808073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69075" y="196533"/>
            <a:ext cx="8867080" cy="409575"/>
          </a:xfrm>
          <a:prstGeom prst="rect">
            <a:avLst/>
          </a:prstGeom>
        </p:spPr>
        <p:txBody>
          <a:bodyPr anchor="t" rtlCol="false" tIns="0" lIns="0" bIns="0" rIns="0">
            <a:spAutoFit/>
          </a:bodyPr>
          <a:lstStyle/>
          <a:p>
            <a:pPr>
              <a:lnSpc>
                <a:spcPts val="3000"/>
              </a:lnSpc>
            </a:pPr>
            <a:r>
              <a:rPr lang="en-US" sz="3000">
                <a:solidFill>
                  <a:srgbClr val="09202E"/>
                </a:solidFill>
                <a:latin typeface="Droid Serif Bold"/>
              </a:rPr>
              <a:t>5. DISCUSSING THE FINDINGS: EVALUATION</a:t>
            </a:r>
          </a:p>
        </p:txBody>
      </p:sp>
      <p:sp>
        <p:nvSpPr>
          <p:cNvPr name="TextBox 4" id="4"/>
          <p:cNvSpPr txBox="true"/>
          <p:nvPr/>
        </p:nvSpPr>
        <p:spPr>
          <a:xfrm rot="0">
            <a:off x="342900" y="1295400"/>
            <a:ext cx="17602200" cy="8942705"/>
          </a:xfrm>
          <a:prstGeom prst="rect">
            <a:avLst/>
          </a:prstGeom>
        </p:spPr>
        <p:txBody>
          <a:bodyPr anchor="t" rtlCol="false" tIns="0" lIns="0" bIns="0" rIns="0">
            <a:spAutoFit/>
          </a:bodyPr>
          <a:lstStyle/>
          <a:p>
            <a:pPr algn="just">
              <a:lnSpc>
                <a:spcPts val="2960"/>
              </a:lnSpc>
            </a:pPr>
          </a:p>
          <a:p>
            <a:pPr algn="just" marL="399416" indent="-199708" lvl="1">
              <a:lnSpc>
                <a:spcPts val="2960"/>
              </a:lnSpc>
              <a:buFont typeface="Arial"/>
              <a:buChar char="•"/>
            </a:pPr>
            <a:r>
              <a:rPr lang="en-US" sz="1850">
                <a:solidFill>
                  <a:srgbClr val="545454"/>
                </a:solidFill>
                <a:latin typeface="Poppins Bold"/>
              </a:rPr>
              <a:t>Turnover rate: </a:t>
            </a:r>
            <a:r>
              <a:rPr lang="en-US" sz="1850">
                <a:solidFill>
                  <a:srgbClr val="545454"/>
                </a:solidFill>
                <a:latin typeface="Poppins"/>
              </a:rPr>
              <a:t>self-explaining, consists of the number of DM employees who left over the number of DM employees within the digital marketing department. </a:t>
            </a:r>
          </a:p>
          <a:p>
            <a:pPr algn="just" marL="399416" indent="-199708" lvl="1">
              <a:lnSpc>
                <a:spcPts val="2960"/>
              </a:lnSpc>
              <a:buFont typeface="Arial"/>
              <a:buChar char="•"/>
            </a:pPr>
            <a:r>
              <a:rPr lang="en-US" sz="1850">
                <a:solidFill>
                  <a:srgbClr val="545454"/>
                </a:solidFill>
                <a:latin typeface="Poppins Bold"/>
              </a:rPr>
              <a:t>Voluntary turnover rate:</a:t>
            </a:r>
            <a:r>
              <a:rPr lang="en-US" sz="1850">
                <a:solidFill>
                  <a:srgbClr val="545454"/>
                </a:solidFill>
                <a:latin typeface="Poppins"/>
              </a:rPr>
              <a:t> alternative measure to turnover rate, helps us get a cleaner look to what we would actually like to </a:t>
            </a:r>
            <a:r>
              <a:rPr lang="en-US" sz="1850">
                <a:solidFill>
                  <a:srgbClr val="549AB6"/>
                </a:solidFill>
                <a:latin typeface="Poppins Bold"/>
              </a:rPr>
              <a:t>boost and eliminates</a:t>
            </a:r>
            <a:r>
              <a:rPr lang="en-US" sz="1850">
                <a:solidFill>
                  <a:srgbClr val="545454"/>
                </a:solidFill>
                <a:latin typeface="Poppins"/>
              </a:rPr>
              <a:t> elements outside of our control (firings, transfers due to family issues, etc.). Voluntary departures/average of total employees (only for the DM Unit).</a:t>
            </a:r>
          </a:p>
          <a:p>
            <a:pPr algn="just" marL="399416" indent="-199708" lvl="1">
              <a:lnSpc>
                <a:spcPts val="2960"/>
              </a:lnSpc>
              <a:buFont typeface="Arial"/>
              <a:buChar char="•"/>
            </a:pPr>
            <a:r>
              <a:rPr lang="en-US" sz="1850">
                <a:solidFill>
                  <a:srgbClr val="545454"/>
                </a:solidFill>
                <a:latin typeface="Poppins Bold"/>
              </a:rPr>
              <a:t>Average length of employment: </a:t>
            </a:r>
            <a:r>
              <a:rPr lang="en-US" sz="1850">
                <a:solidFill>
                  <a:srgbClr val="545454"/>
                </a:solidFill>
                <a:latin typeface="Poppins"/>
              </a:rPr>
              <a:t>total number of years of employment for DM/total number of employees. It is an additional metric, but not necessarily the most important.</a:t>
            </a:r>
          </a:p>
          <a:p>
            <a:pPr algn="just" marL="399416" indent="-199708" lvl="1">
              <a:lnSpc>
                <a:spcPts val="2960"/>
              </a:lnSpc>
              <a:buFont typeface="Arial"/>
              <a:buChar char="•"/>
            </a:pPr>
            <a:r>
              <a:rPr lang="en-US" sz="1850">
                <a:solidFill>
                  <a:srgbClr val="545454"/>
                </a:solidFill>
                <a:latin typeface="Poppins Bold"/>
              </a:rPr>
              <a:t>Job Satisfaction Rate:</a:t>
            </a:r>
            <a:r>
              <a:rPr lang="en-US" sz="1850">
                <a:solidFill>
                  <a:srgbClr val="545454"/>
                </a:solidFill>
                <a:latin typeface="Poppins"/>
              </a:rPr>
              <a:t> we would like to create a metric called </a:t>
            </a:r>
            <a:r>
              <a:rPr lang="en-US" sz="1850">
                <a:solidFill>
                  <a:srgbClr val="549AB6"/>
                </a:solidFill>
                <a:latin typeface="Poppins Bold"/>
              </a:rPr>
              <a:t>“Job Satisfaction Rate”</a:t>
            </a:r>
            <a:r>
              <a:rPr lang="en-US" sz="1850">
                <a:solidFill>
                  <a:srgbClr val="545454"/>
                </a:solidFill>
                <a:latin typeface="Poppins"/>
              </a:rPr>
              <a:t>, that takes from the notion of job satisfaction (High job satisfaction helps to </a:t>
            </a:r>
            <a:r>
              <a:rPr lang="en-US" sz="1850">
                <a:solidFill>
                  <a:srgbClr val="549AB6"/>
                </a:solidFill>
                <a:latin typeface="Poppins Bold"/>
              </a:rPr>
              <a:t>decrease turnover</a:t>
            </a:r>
            <a:r>
              <a:rPr lang="en-US" sz="1850">
                <a:solidFill>
                  <a:srgbClr val="545454"/>
                </a:solidFill>
                <a:latin typeface="Poppins"/>
              </a:rPr>
              <a:t> and absenteeism, as well as has a positive affect on task performance behaviour, contextual performance behaviour and customer satisfaction) and is defined as a combination of different sub-metrics that includes elements such as (some of these have been gathered going through academic papers to get a better understanding of what has been found to be effective </a:t>
            </a:r>
            <a:r>
              <a:rPr lang="en-US" sz="1850">
                <a:solidFill>
                  <a:srgbClr val="549AB6"/>
                </a:solidFill>
                <a:latin typeface="Poppins Italics"/>
              </a:rPr>
              <a:t>[1, pp. 32]</a:t>
            </a:r>
            <a:r>
              <a:rPr lang="en-US" sz="1850">
                <a:solidFill>
                  <a:srgbClr val="545454"/>
                </a:solidFill>
                <a:latin typeface="Poppins"/>
              </a:rPr>
              <a:t>): </a:t>
            </a:r>
            <a:r>
              <a:rPr lang="en-US" sz="1850">
                <a:solidFill>
                  <a:srgbClr val="549AB6"/>
                </a:solidFill>
                <a:latin typeface="Poppins Bold"/>
              </a:rPr>
              <a:t>perceived mismatch between job description </a:t>
            </a:r>
            <a:r>
              <a:rPr lang="en-US" sz="1850">
                <a:solidFill>
                  <a:srgbClr val="545454"/>
                </a:solidFill>
                <a:latin typeface="Poppins"/>
              </a:rPr>
              <a:t>and actual job practices on the workplace; (perceived effectiveness of the onboarding process, thoughts of quitting, </a:t>
            </a:r>
            <a:r>
              <a:rPr lang="en-US" sz="1850">
                <a:solidFill>
                  <a:srgbClr val="549AB6"/>
                </a:solidFill>
                <a:latin typeface="Poppins Bold"/>
              </a:rPr>
              <a:t>perceived Stress</a:t>
            </a:r>
            <a:r>
              <a:rPr lang="en-US" sz="1850">
                <a:solidFill>
                  <a:srgbClr val="545454"/>
                </a:solidFill>
                <a:latin typeface="Poppins"/>
              </a:rPr>
              <a:t>, </a:t>
            </a:r>
            <a:r>
              <a:rPr lang="en-US" sz="1850">
                <a:solidFill>
                  <a:srgbClr val="549AB6"/>
                </a:solidFill>
                <a:latin typeface="Poppins Bold"/>
              </a:rPr>
              <a:t>psychological Safety</a:t>
            </a:r>
            <a:r>
              <a:rPr lang="en-US" sz="1850">
                <a:solidFill>
                  <a:srgbClr val="545454"/>
                </a:solidFill>
                <a:latin typeface="Poppins"/>
              </a:rPr>
              <a:t>, </a:t>
            </a:r>
            <a:r>
              <a:rPr lang="en-US" sz="1850">
                <a:solidFill>
                  <a:srgbClr val="549AB6"/>
                </a:solidFill>
                <a:latin typeface="Poppins Bold"/>
              </a:rPr>
              <a:t>perceived Job Recognition</a:t>
            </a:r>
            <a:r>
              <a:rPr lang="en-US" sz="1850">
                <a:solidFill>
                  <a:srgbClr val="545454"/>
                </a:solidFill>
                <a:latin typeface="Poppins"/>
              </a:rPr>
              <a:t> (in its many forms), </a:t>
            </a:r>
            <a:r>
              <a:rPr lang="en-US" sz="1850">
                <a:solidFill>
                  <a:srgbClr val="549AB6"/>
                </a:solidFill>
                <a:latin typeface="Poppins Bold"/>
              </a:rPr>
              <a:t>eNPS</a:t>
            </a:r>
            <a:r>
              <a:rPr lang="en-US" sz="1850">
                <a:solidFill>
                  <a:srgbClr val="545454"/>
                </a:solidFill>
                <a:latin typeface="Poppins"/>
              </a:rPr>
              <a:t> (employee net promoter score) - on a scale from 1 to 10 how likely is the candidate to recommend “Babù” as a place to work (after the responses, the survey reveals three profiles: promoters, detractors and passive). The alternative can be </a:t>
            </a:r>
            <a:r>
              <a:rPr lang="en-US" sz="1850">
                <a:solidFill>
                  <a:srgbClr val="549AB6"/>
                </a:solidFill>
                <a:latin typeface="Poppins Bold"/>
              </a:rPr>
              <a:t>ESI</a:t>
            </a:r>
            <a:r>
              <a:rPr lang="en-US" sz="1850">
                <a:solidFill>
                  <a:srgbClr val="545454"/>
                </a:solidFill>
                <a:latin typeface="Poppins"/>
              </a:rPr>
              <a:t>. All of these elements can be gathered through </a:t>
            </a:r>
            <a:r>
              <a:rPr lang="en-US" sz="1850">
                <a:solidFill>
                  <a:srgbClr val="549AB6"/>
                </a:solidFill>
                <a:latin typeface="Poppins Bold"/>
              </a:rPr>
              <a:t>surveys</a:t>
            </a:r>
            <a:r>
              <a:rPr lang="en-US" sz="1850">
                <a:solidFill>
                  <a:srgbClr val="545454"/>
                </a:solidFill>
                <a:latin typeface="Poppins"/>
              </a:rPr>
              <a:t> (even anonymous ones) and interviews.</a:t>
            </a:r>
          </a:p>
          <a:p>
            <a:pPr algn="just" marL="399416" indent="-199708" lvl="1">
              <a:lnSpc>
                <a:spcPts val="2960"/>
              </a:lnSpc>
              <a:buFont typeface="Arial"/>
              <a:buChar char="•"/>
            </a:pPr>
            <a:r>
              <a:rPr lang="en-US" sz="1850">
                <a:solidFill>
                  <a:srgbClr val="545454"/>
                </a:solidFill>
                <a:latin typeface="Poppins Bold"/>
              </a:rPr>
              <a:t>Degree of centrality: </a:t>
            </a:r>
            <a:r>
              <a:rPr lang="en-US" sz="1850">
                <a:solidFill>
                  <a:srgbClr val="545454"/>
                </a:solidFill>
                <a:latin typeface="Poppins"/>
              </a:rPr>
              <a:t>number of </a:t>
            </a:r>
            <a:r>
              <a:rPr lang="en-US" sz="1850">
                <a:solidFill>
                  <a:srgbClr val="549AB6"/>
                </a:solidFill>
                <a:latin typeface="Poppins Bold"/>
              </a:rPr>
              <a:t>total connections</a:t>
            </a:r>
            <a:r>
              <a:rPr lang="en-US" sz="1850">
                <a:solidFill>
                  <a:srgbClr val="545454"/>
                </a:solidFill>
                <a:latin typeface="Poppins"/>
              </a:rPr>
              <a:t>, basic metric used for the analysis of social networks in multiple scenarios </a:t>
            </a:r>
            <a:r>
              <a:rPr lang="en-US" sz="1850">
                <a:solidFill>
                  <a:srgbClr val="549AB6"/>
                </a:solidFill>
                <a:latin typeface="Poppins Italics"/>
              </a:rPr>
              <a:t>[2, pp. 631].</a:t>
            </a:r>
          </a:p>
          <a:p>
            <a:pPr algn="just" marL="399416" indent="-199708" lvl="1">
              <a:lnSpc>
                <a:spcPts val="2960"/>
              </a:lnSpc>
              <a:buFont typeface="Arial"/>
              <a:buChar char="•"/>
            </a:pPr>
            <a:r>
              <a:rPr lang="en-US" sz="1850">
                <a:solidFill>
                  <a:srgbClr val="545454"/>
                </a:solidFill>
                <a:latin typeface="Poppins Bold"/>
              </a:rPr>
              <a:t>Frequency of interaction: </a:t>
            </a:r>
            <a:r>
              <a:rPr lang="en-US" sz="1850">
                <a:solidFill>
                  <a:srgbClr val="545454"/>
                </a:solidFill>
                <a:latin typeface="Poppins"/>
              </a:rPr>
              <a:t>a metric that periodically measured over a specific time frame the amount of </a:t>
            </a:r>
            <a:r>
              <a:rPr lang="en-US" sz="1850">
                <a:solidFill>
                  <a:srgbClr val="549AB6"/>
                </a:solidFill>
                <a:latin typeface="Poppins Bold"/>
              </a:rPr>
              <a:t>interactions between members</a:t>
            </a:r>
            <a:r>
              <a:rPr lang="en-US" sz="1850">
                <a:solidFill>
                  <a:srgbClr val="545454"/>
                </a:solidFill>
                <a:latin typeface="Poppins"/>
              </a:rPr>
              <a:t>. This helps to keep track on a micro level of how things are evolving and allows to notice potential issues between two nodes and intervene quickly. </a:t>
            </a:r>
          </a:p>
          <a:p>
            <a:pPr algn="just" marL="399416" indent="-199708" lvl="1">
              <a:lnSpc>
                <a:spcPts val="2960"/>
              </a:lnSpc>
              <a:buFont typeface="Arial"/>
              <a:buChar char="•"/>
            </a:pPr>
            <a:r>
              <a:rPr lang="en-US" sz="1850">
                <a:solidFill>
                  <a:srgbClr val="545454"/>
                </a:solidFill>
                <a:latin typeface="Poppins Bold"/>
              </a:rPr>
              <a:t>Tie Strength:</a:t>
            </a:r>
            <a:r>
              <a:rPr lang="en-US" sz="1850">
                <a:solidFill>
                  <a:srgbClr val="545454"/>
                </a:solidFill>
                <a:latin typeface="Poppins"/>
              </a:rPr>
              <a:t> </a:t>
            </a:r>
            <a:r>
              <a:rPr lang="en-US" sz="1850">
                <a:solidFill>
                  <a:srgbClr val="549AB6"/>
                </a:solidFill>
                <a:latin typeface="Poppins Bold"/>
              </a:rPr>
              <a:t>frequency of interactions over time</a:t>
            </a:r>
            <a:r>
              <a:rPr lang="en-US" sz="1850">
                <a:solidFill>
                  <a:srgbClr val="545454"/>
                </a:solidFill>
                <a:latin typeface="Poppins"/>
              </a:rPr>
              <a:t>, especially if combined with metrics such as reciprocity and/or surveys where we ask to evaluate the level of intimacy of a bond, can be used to estimate tie strength. High tie strength is highly desirable. </a:t>
            </a:r>
          </a:p>
          <a:p>
            <a:pPr algn="just" marL="421005" indent="-210502" lvl="1">
              <a:lnSpc>
                <a:spcPts val="3120"/>
              </a:lnSpc>
              <a:buFont typeface="Arial"/>
              <a:buChar char="•"/>
            </a:pPr>
            <a:r>
              <a:rPr lang="en-US" sz="1950">
                <a:solidFill>
                  <a:srgbClr val="545454"/>
                </a:solidFill>
                <a:latin typeface="Poppins Bold"/>
              </a:rPr>
              <a:t>D</a:t>
            </a:r>
            <a:r>
              <a:rPr lang="en-US" sz="1950">
                <a:solidFill>
                  <a:srgbClr val="545454"/>
                </a:solidFill>
                <a:latin typeface="Poppins Bold"/>
              </a:rPr>
              <a:t>ensity:</a:t>
            </a:r>
            <a:r>
              <a:rPr lang="en-US" sz="1950">
                <a:solidFill>
                  <a:srgbClr val="545454"/>
                </a:solidFill>
                <a:latin typeface="Poppins"/>
              </a:rPr>
              <a:t> </a:t>
            </a:r>
            <a:r>
              <a:rPr lang="en-US" sz="1950">
                <a:solidFill>
                  <a:srgbClr val="549AB6"/>
                </a:solidFill>
                <a:latin typeface="Poppins Bold"/>
              </a:rPr>
              <a:t>number of connections a participant has</a:t>
            </a:r>
            <a:r>
              <a:rPr lang="en-US" sz="1950">
                <a:solidFill>
                  <a:srgbClr val="545454"/>
                </a:solidFill>
                <a:latin typeface="Poppins"/>
              </a:rPr>
              <a:t> over the total possible connections a participant could have. We could set a target </a:t>
            </a:r>
            <a:r>
              <a:rPr lang="en-US" sz="1950">
                <a:solidFill>
                  <a:srgbClr val="549AB6"/>
                </a:solidFill>
                <a:latin typeface="Poppins Bold"/>
              </a:rPr>
              <a:t>level of density</a:t>
            </a:r>
            <a:r>
              <a:rPr lang="en-US" sz="1950">
                <a:solidFill>
                  <a:srgbClr val="545454"/>
                </a:solidFill>
                <a:latin typeface="Poppins"/>
              </a:rPr>
              <a:t> that we would like the employees to achieve.</a:t>
            </a:r>
          </a:p>
        </p:txBody>
      </p:sp>
      <p:sp>
        <p:nvSpPr>
          <p:cNvPr name="AutoShape 5" id="5"/>
          <p:cNvSpPr/>
          <p:nvPr/>
        </p:nvSpPr>
        <p:spPr>
          <a:xfrm>
            <a:off x="2169075" y="919162"/>
            <a:ext cx="1846610" cy="0"/>
          </a:xfrm>
          <a:prstGeom prst="line">
            <a:avLst/>
          </a:prstGeom>
          <a:ln cap="rnd" w="85725">
            <a:solidFill>
              <a:srgbClr val="283035"/>
            </a:solidFill>
            <a:prstDash val="solid"/>
            <a:headEnd type="none" len="sm" w="sm"/>
            <a:tailEnd type="none" len="sm" w="sm"/>
          </a:ln>
        </p:spPr>
      </p:sp>
      <p:sp>
        <p:nvSpPr>
          <p:cNvPr name="TextBox 6" id="6"/>
          <p:cNvSpPr txBox="true"/>
          <p:nvPr/>
        </p:nvSpPr>
        <p:spPr>
          <a:xfrm rot="0">
            <a:off x="163382" y="177483"/>
            <a:ext cx="1730637" cy="428625"/>
          </a:xfrm>
          <a:prstGeom prst="rect">
            <a:avLst/>
          </a:prstGeom>
        </p:spPr>
        <p:txBody>
          <a:bodyPr anchor="t" rtlCol="false" tIns="0" lIns="0" bIns="0" rIns="0">
            <a:spAutoFit/>
          </a:bodyPr>
          <a:lstStyle/>
          <a:p>
            <a:pPr>
              <a:lnSpc>
                <a:spcPts val="3000"/>
              </a:lnSpc>
            </a:pPr>
            <a:r>
              <a:rPr lang="en-US" sz="3000">
                <a:solidFill>
                  <a:srgbClr val="549AB6"/>
                </a:solidFill>
                <a:latin typeface="Poppins Bold"/>
              </a:rPr>
              <a:t>Propose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0EC"/>
        </a:solidFill>
      </p:bgPr>
    </p:bg>
    <p:spTree>
      <p:nvGrpSpPr>
        <p:cNvPr id="1" name=""/>
        <p:cNvGrpSpPr/>
        <p:nvPr/>
      </p:nvGrpSpPr>
      <p:grpSpPr>
        <a:xfrm>
          <a:off x="0" y="0"/>
          <a:ext cx="0" cy="0"/>
          <a:chOff x="0" y="0"/>
          <a:chExt cx="0" cy="0"/>
        </a:xfrm>
      </p:grpSpPr>
      <p:sp>
        <p:nvSpPr>
          <p:cNvPr name="Freeform 2" id="2"/>
          <p:cNvSpPr/>
          <p:nvPr/>
        </p:nvSpPr>
        <p:spPr>
          <a:xfrm flipH="false" flipV="false" rot="-9664216">
            <a:off x="-10338611" y="6612622"/>
            <a:ext cx="18414190" cy="14965715"/>
          </a:xfrm>
          <a:custGeom>
            <a:avLst/>
            <a:gdLst/>
            <a:ahLst/>
            <a:cxnLst/>
            <a:rect r="r" b="b" t="t" l="l"/>
            <a:pathLst>
              <a:path h="14965715" w="18414190">
                <a:moveTo>
                  <a:pt x="0" y="0"/>
                </a:moveTo>
                <a:lnTo>
                  <a:pt x="18414190" y="0"/>
                </a:lnTo>
                <a:lnTo>
                  <a:pt x="18414190" y="14965715"/>
                </a:lnTo>
                <a:lnTo>
                  <a:pt x="0" y="149657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628625">
            <a:off x="10388219" y="-10128638"/>
            <a:ext cx="18414190" cy="14965715"/>
          </a:xfrm>
          <a:custGeom>
            <a:avLst/>
            <a:gdLst/>
            <a:ahLst/>
            <a:cxnLst/>
            <a:rect r="r" b="b" t="t" l="l"/>
            <a:pathLst>
              <a:path h="14965715" w="18414190">
                <a:moveTo>
                  <a:pt x="0" y="0"/>
                </a:moveTo>
                <a:lnTo>
                  <a:pt x="18414190" y="0"/>
                </a:lnTo>
                <a:lnTo>
                  <a:pt x="18414190" y="14965715"/>
                </a:lnTo>
                <a:lnTo>
                  <a:pt x="0" y="149657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a:off x="7625884" y="1419225"/>
            <a:ext cx="2067353" cy="0"/>
          </a:xfrm>
          <a:prstGeom prst="line">
            <a:avLst/>
          </a:prstGeom>
          <a:ln cap="rnd" w="95250">
            <a:solidFill>
              <a:srgbClr val="545454"/>
            </a:solidFill>
            <a:prstDash val="solid"/>
            <a:headEnd type="none" len="sm" w="sm"/>
            <a:tailEnd type="none" len="sm" w="sm"/>
          </a:ln>
        </p:spPr>
      </p:sp>
      <p:sp>
        <p:nvSpPr>
          <p:cNvPr name="TextBox 5" id="5"/>
          <p:cNvSpPr txBox="true"/>
          <p:nvPr/>
        </p:nvSpPr>
        <p:spPr>
          <a:xfrm rot="0">
            <a:off x="5010385" y="628650"/>
            <a:ext cx="7298352" cy="400050"/>
          </a:xfrm>
          <a:prstGeom prst="rect">
            <a:avLst/>
          </a:prstGeom>
        </p:spPr>
        <p:txBody>
          <a:bodyPr anchor="t" rtlCol="false" tIns="0" lIns="0" bIns="0" rIns="0">
            <a:spAutoFit/>
          </a:bodyPr>
          <a:lstStyle/>
          <a:p>
            <a:pPr algn="ctr">
              <a:lnSpc>
                <a:spcPts val="3000"/>
              </a:lnSpc>
            </a:pPr>
            <a:r>
              <a:rPr lang="en-US" sz="3000">
                <a:solidFill>
                  <a:srgbClr val="545454"/>
                </a:solidFill>
                <a:latin typeface="PT Serif Bold"/>
              </a:rPr>
              <a:t>References</a:t>
            </a:r>
          </a:p>
        </p:txBody>
      </p:sp>
      <p:sp>
        <p:nvSpPr>
          <p:cNvPr name="TextBox 6" id="6"/>
          <p:cNvSpPr txBox="true"/>
          <p:nvPr/>
        </p:nvSpPr>
        <p:spPr>
          <a:xfrm rot="0">
            <a:off x="652763" y="1715624"/>
            <a:ext cx="16606537" cy="7542676"/>
          </a:xfrm>
          <a:prstGeom prst="rect">
            <a:avLst/>
          </a:prstGeom>
        </p:spPr>
        <p:txBody>
          <a:bodyPr anchor="t" rtlCol="false" tIns="0" lIns="0" bIns="0" rIns="0">
            <a:spAutoFit/>
          </a:bodyPr>
          <a:lstStyle/>
          <a:p>
            <a:pPr>
              <a:lnSpc>
                <a:spcPts val="3128"/>
              </a:lnSpc>
            </a:pPr>
            <a:r>
              <a:rPr lang="en-US" sz="1955">
                <a:solidFill>
                  <a:srgbClr val="545454"/>
                </a:solidFill>
                <a:latin typeface="Poppins"/>
              </a:rPr>
              <a:t>[1] Chen, H., Mehra, A., Tasselli, S., &amp; Borgatti, S. P. (2022). Network Dynamics and Organizations: A Review and Research Agenda. Journal of Management, 48(6), 1602–1660. </a:t>
            </a:r>
          </a:p>
          <a:p>
            <a:pPr>
              <a:lnSpc>
                <a:spcPts val="3128"/>
              </a:lnSpc>
            </a:pPr>
            <a:r>
              <a:rPr lang="en-US" sz="1955">
                <a:solidFill>
                  <a:srgbClr val="545454"/>
                </a:solidFill>
                <a:latin typeface="Poppins"/>
              </a:rPr>
              <a:t>[2] Cross, R., Kaše, R., Kilduff, M. and King, Z. (2013), Bridging the Gap between Research and Practice in Organizational Network Analysis: A Conversation between Rob Cross and Martin Kilduff. Hum. Resour. Manage., 52: 627-644</a:t>
            </a:r>
          </a:p>
          <a:p>
            <a:pPr>
              <a:lnSpc>
                <a:spcPts val="3128"/>
              </a:lnSpc>
            </a:pPr>
            <a:r>
              <a:rPr lang="en-US" sz="1955">
                <a:solidFill>
                  <a:srgbClr val="545454"/>
                </a:solidFill>
                <a:latin typeface="Poppins"/>
              </a:rPr>
              <a:t>[3] Zajec, S., Mrsic, L., Kopal, R. (2021). Managing Human (Social) Capital in Medium to Large Companies Using Organizational Network Analysis: Monoplex Network Approach with the Application of Highly Interactive Visual Dashboards. In: Gupta, D., Khanna, A., Bhattacharyya, S., Hassanien, A.E., Anand, S., Jaiswal, A. (eds) International Conference on Innovative Computing and Communications. Advances in Intelligent Systems and Computing, vol 1166. Springer, Singapore</a:t>
            </a:r>
          </a:p>
          <a:p>
            <a:pPr>
              <a:lnSpc>
                <a:spcPts val="3128"/>
              </a:lnSpc>
            </a:pPr>
            <a:r>
              <a:rPr lang="en-US" sz="1955">
                <a:solidFill>
                  <a:srgbClr val="545454"/>
                </a:solidFill>
                <a:latin typeface="Poppins"/>
              </a:rPr>
              <a:t>[4] Future of Work Trends in 2022: The new era of humanity. (2021). www.kornferry.com. https://www.kornferry.com/insights/featured-topics/future-of-work/2022-future-of-work-trend</a:t>
            </a:r>
          </a:p>
          <a:p>
            <a:pPr>
              <a:lnSpc>
                <a:spcPts val="3128"/>
              </a:lnSpc>
            </a:pPr>
            <a:r>
              <a:rPr lang="en-US" sz="1955">
                <a:solidFill>
                  <a:srgbClr val="545454"/>
                </a:solidFill>
                <a:latin typeface="Poppins"/>
              </a:rPr>
              <a:t>[5] Soltis, Agneessens, F., Sasovova, Z., &amp; Labianca, G. (Joe). (2013). A Social Network Perspective on Turnover Intentions: The Role of Distributive Justice and Social Support. Human Resource Management, 52(4), 561–584</a:t>
            </a:r>
          </a:p>
          <a:p>
            <a:pPr>
              <a:lnSpc>
                <a:spcPts val="3128"/>
              </a:lnSpc>
            </a:pPr>
            <a:r>
              <a:rPr lang="en-US" sz="1955">
                <a:solidFill>
                  <a:srgbClr val="545454"/>
                </a:solidFill>
                <a:latin typeface="Poppins"/>
              </a:rPr>
              <a:t>[6] De Smet, Dowling, B., Mugayar-Baldocchi, M., &amp; Schaninger, B. (2022). Gone for now, or gone for good? How to play the new talent game and win back workers. The McKinsey Quarterly. </a:t>
            </a:r>
          </a:p>
          <a:p>
            <a:pPr>
              <a:lnSpc>
                <a:spcPts val="3128"/>
              </a:lnSpc>
            </a:pPr>
            <a:r>
              <a:rPr lang="en-US" sz="1955">
                <a:solidFill>
                  <a:srgbClr val="545454"/>
                </a:solidFill>
                <a:latin typeface="Poppins"/>
              </a:rPr>
              <a:t>[7] Soltis, S. M., Methot, J. R., Gittell, J. H., &amp; Harris, T. B. (2023). Leveraging relational analytics in human resource research and practice. Human Resource Management, 1– 13</a:t>
            </a:r>
          </a:p>
          <a:p>
            <a:pPr>
              <a:lnSpc>
                <a:spcPts val="3128"/>
              </a:lnSpc>
            </a:pPr>
            <a:r>
              <a:rPr lang="en-US" sz="1955">
                <a:solidFill>
                  <a:srgbClr val="545454"/>
                </a:solidFill>
                <a:latin typeface="Poppins"/>
              </a:rPr>
              <a:t>[8] Jo, J., &amp; Ellingson, J. E. (2019). Social Relationships and Turnover: A Multidisciplinary Review and Integration. Group and Organization Management, 44(2), 247–287. </a:t>
            </a:r>
          </a:p>
          <a:p>
            <a:pPr>
              <a:lnSpc>
                <a:spcPts val="3128"/>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DAFl_kkBMzU</dc:identifier>
  <dcterms:modified xsi:type="dcterms:W3CDTF">2011-08-01T06:04:30Z</dcterms:modified>
  <cp:revision>1</cp:revision>
  <dc:title>DHR- presentation</dc:title>
</cp:coreProperties>
</file>